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Poppins Light" panose="00000400000000000000" pitchFamily="2" charset="0"/>
      <p:regular r:id="rId19"/>
    </p:embeddedFont>
    <p:embeddedFont>
      <p:font typeface="Poppins Medium Bold" panose="020B0604020202020204" charset="0"/>
      <p:regular r:id="rId20"/>
    </p:embeddedFont>
    <p:embeddedFont>
      <p:font typeface="Raleway" pitchFamily="2" charset="-52"/>
      <p:regular r:id="rId21"/>
    </p:embeddedFont>
    <p:embeddedFont>
      <p:font typeface="Raleway Bold" charset="-52"/>
      <p:regular r:id="rId22"/>
    </p:embeddedFont>
    <p:embeddedFont>
      <p:font typeface="Raleway Thin" pitchFamily="2" charset="-52"/>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057400"/>
            <a:ext cx="7458075" cy="8229600"/>
          </a:xfrm>
          <a:prstGeom prst="rect">
            <a:avLst/>
          </a:prstGeom>
        </p:spPr>
      </p:pic>
      <p:pic>
        <p:nvPicPr>
          <p:cNvPr id="3" name="Picture 3"/>
          <p:cNvPicPr>
            <a:picLocks noChangeAspect="1"/>
          </p:cNvPicPr>
          <p:nvPr/>
        </p:nvPicPr>
        <p:blipFill>
          <a:blip r:embed="rId3"/>
          <a:srcRect/>
          <a:stretch>
            <a:fillRect/>
          </a:stretch>
        </p:blipFill>
        <p:spPr>
          <a:xfrm>
            <a:off x="12005738" y="2260462"/>
            <a:ext cx="7641615" cy="5845836"/>
          </a:xfrm>
          <a:prstGeom prst="rect">
            <a:avLst/>
          </a:prstGeom>
        </p:spPr>
      </p:pic>
      <p:grpSp>
        <p:nvGrpSpPr>
          <p:cNvPr id="4" name="Group 4"/>
          <p:cNvGrpSpPr/>
          <p:nvPr/>
        </p:nvGrpSpPr>
        <p:grpSpPr>
          <a:xfrm>
            <a:off x="3478784" y="2878899"/>
            <a:ext cx="11330431" cy="7003951"/>
            <a:chOff x="0" y="0"/>
            <a:chExt cx="15107241" cy="9338602"/>
          </a:xfrm>
        </p:grpSpPr>
        <p:sp>
          <p:nvSpPr>
            <p:cNvPr id="5" name="TextBox 5"/>
            <p:cNvSpPr txBox="1"/>
            <p:nvPr/>
          </p:nvSpPr>
          <p:spPr>
            <a:xfrm>
              <a:off x="0" y="133350"/>
              <a:ext cx="15107241" cy="7914217"/>
            </a:xfrm>
            <a:prstGeom prst="rect">
              <a:avLst/>
            </a:prstGeom>
          </p:spPr>
          <p:txBody>
            <a:bodyPr lIns="0" tIns="0" rIns="0" bIns="0" rtlCol="0" anchor="t">
              <a:spAutoFit/>
            </a:bodyPr>
            <a:lstStyle/>
            <a:p>
              <a:pPr>
                <a:lnSpc>
                  <a:spcPts val="15400"/>
                </a:lnSpc>
              </a:pPr>
              <a:r>
                <a:rPr lang="en-US" sz="14000" dirty="0">
                  <a:solidFill>
                    <a:srgbClr val="FFFFFF"/>
                  </a:solidFill>
                  <a:latin typeface="Poppins Medium Bold"/>
                </a:rPr>
                <a:t>Tabu search</a:t>
              </a:r>
            </a:p>
            <a:p>
              <a:pPr>
                <a:lnSpc>
                  <a:spcPts val="15400"/>
                </a:lnSpc>
              </a:pPr>
              <a:endParaRPr lang="en-US" sz="14000" dirty="0">
                <a:solidFill>
                  <a:srgbClr val="FFFFFF"/>
                </a:solidFill>
                <a:latin typeface="Poppins Medium Bold"/>
              </a:endParaRPr>
            </a:p>
          </p:txBody>
        </p:sp>
        <p:sp>
          <p:nvSpPr>
            <p:cNvPr id="6" name="TextBox 6"/>
            <p:cNvSpPr txBox="1"/>
            <p:nvPr/>
          </p:nvSpPr>
          <p:spPr>
            <a:xfrm>
              <a:off x="0" y="8715878"/>
              <a:ext cx="15107241" cy="622723"/>
            </a:xfrm>
            <a:prstGeom prst="rect">
              <a:avLst/>
            </a:prstGeom>
          </p:spPr>
          <p:txBody>
            <a:bodyPr lIns="0" tIns="0" rIns="0" bIns="0" rtlCol="0" anchor="t">
              <a:spAutoFit/>
            </a:bodyPr>
            <a:lstStyle/>
            <a:p>
              <a:pPr>
                <a:lnSpc>
                  <a:spcPts val="3919"/>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74328" y="1606505"/>
            <a:ext cx="8585964" cy="7651795"/>
          </a:xfrm>
          <a:prstGeom prst="rect">
            <a:avLst/>
          </a:prstGeom>
        </p:spPr>
      </p:pic>
      <p:grpSp>
        <p:nvGrpSpPr>
          <p:cNvPr id="3" name="Group 3"/>
          <p:cNvGrpSpPr/>
          <p:nvPr/>
        </p:nvGrpSpPr>
        <p:grpSpPr>
          <a:xfrm>
            <a:off x="354493" y="0"/>
            <a:ext cx="7452742" cy="1452815"/>
            <a:chOff x="0" y="0"/>
            <a:chExt cx="9936989" cy="1937086"/>
          </a:xfrm>
        </p:grpSpPr>
        <p:sp>
          <p:nvSpPr>
            <p:cNvPr id="4" name="TextBox 4"/>
            <p:cNvSpPr txBox="1"/>
            <p:nvPr/>
          </p:nvSpPr>
          <p:spPr>
            <a:xfrm>
              <a:off x="0" y="-9525"/>
              <a:ext cx="9936989" cy="1113012"/>
            </a:xfrm>
            <a:prstGeom prst="rect">
              <a:avLst/>
            </a:prstGeom>
          </p:spPr>
          <p:txBody>
            <a:bodyPr lIns="0" tIns="0" rIns="0" bIns="0" rtlCol="0" anchor="t">
              <a:spAutoFit/>
            </a:bodyPr>
            <a:lstStyle/>
            <a:p>
              <a:pPr>
                <a:lnSpc>
                  <a:spcPts val="6565"/>
                </a:lnSpc>
              </a:pPr>
              <a:endParaRPr/>
            </a:p>
          </p:txBody>
        </p:sp>
        <p:sp>
          <p:nvSpPr>
            <p:cNvPr id="5" name="AutoShape 5"/>
            <p:cNvSpPr/>
            <p:nvPr/>
          </p:nvSpPr>
          <p:spPr>
            <a:xfrm>
              <a:off x="0" y="1893331"/>
              <a:ext cx="9936989" cy="0"/>
            </a:xfrm>
            <a:prstGeom prst="line">
              <a:avLst/>
            </a:prstGeom>
            <a:ln w="43755" cap="rnd">
              <a:solidFill>
                <a:srgbClr val="10B5BF"/>
              </a:solidFill>
              <a:prstDash val="solid"/>
              <a:headEnd type="none" w="sm" len="sm"/>
              <a:tailEnd type="none" w="sm" len="sm"/>
            </a:ln>
          </p:spPr>
        </p:sp>
      </p:grpSp>
      <p:sp>
        <p:nvSpPr>
          <p:cNvPr id="6" name="TextBox 6"/>
          <p:cNvSpPr txBox="1"/>
          <p:nvPr/>
        </p:nvSpPr>
        <p:spPr>
          <a:xfrm>
            <a:off x="403244" y="225710"/>
            <a:ext cx="6175653" cy="896620"/>
          </a:xfrm>
          <a:prstGeom prst="rect">
            <a:avLst/>
          </a:prstGeom>
        </p:spPr>
        <p:txBody>
          <a:bodyPr lIns="0" tIns="0" rIns="0" bIns="0" rtlCol="0" anchor="t">
            <a:spAutoFit/>
          </a:bodyPr>
          <a:lstStyle/>
          <a:p>
            <a:pPr algn="ctr">
              <a:lnSpc>
                <a:spcPts val="7279"/>
              </a:lnSpc>
            </a:pPr>
            <a:r>
              <a:rPr lang="en-US" sz="5199">
                <a:solidFill>
                  <a:srgbClr val="FFFFFF"/>
                </a:solidFill>
                <a:latin typeface="Raleway Bold"/>
              </a:rPr>
              <a:t>Pseudokód pre TSP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00050" y="275747"/>
            <a:ext cx="14091899" cy="2837150"/>
            <a:chOff x="0" y="0"/>
            <a:chExt cx="18789199" cy="3782867"/>
          </a:xfrm>
        </p:grpSpPr>
        <p:sp>
          <p:nvSpPr>
            <p:cNvPr id="3" name="TextBox 3"/>
            <p:cNvSpPr txBox="1"/>
            <p:nvPr/>
          </p:nvSpPr>
          <p:spPr>
            <a:xfrm>
              <a:off x="0" y="3322446"/>
              <a:ext cx="18789199" cy="460421"/>
            </a:xfrm>
            <a:prstGeom prst="rect">
              <a:avLst/>
            </a:prstGeom>
          </p:spPr>
          <p:txBody>
            <a:bodyPr lIns="0" tIns="0" rIns="0" bIns="0" rtlCol="0" anchor="t">
              <a:spAutoFit/>
            </a:bodyPr>
            <a:lstStyle/>
            <a:p>
              <a:pPr>
                <a:lnSpc>
                  <a:spcPts val="2662"/>
                </a:lnSpc>
              </a:pPr>
              <a:endParaRPr/>
            </a:p>
          </p:txBody>
        </p:sp>
        <p:sp>
          <p:nvSpPr>
            <p:cNvPr id="4" name="TextBox 4"/>
            <p:cNvSpPr txBox="1"/>
            <p:nvPr/>
          </p:nvSpPr>
          <p:spPr>
            <a:xfrm>
              <a:off x="0" y="-9525"/>
              <a:ext cx="18789199" cy="2714899"/>
            </a:xfrm>
            <a:prstGeom prst="rect">
              <a:avLst/>
            </a:prstGeom>
          </p:spPr>
          <p:txBody>
            <a:bodyPr lIns="0" tIns="0" rIns="0" bIns="0" rtlCol="0" anchor="t">
              <a:spAutoFit/>
            </a:bodyPr>
            <a:lstStyle/>
            <a:p>
              <a:pPr>
                <a:lnSpc>
                  <a:spcPts val="7988"/>
                </a:lnSpc>
              </a:pPr>
              <a:r>
                <a:rPr lang="en-US" sz="6656">
                  <a:solidFill>
                    <a:srgbClr val="FFFFFF"/>
                  </a:solidFill>
                  <a:latin typeface="Raleway Bold"/>
                </a:rPr>
                <a:t> Popis problémov, ktoré sa dajú riešiť pomocou týchto algoritmov</a:t>
              </a:r>
            </a:p>
          </p:txBody>
        </p:sp>
      </p:grpSp>
      <p:grpSp>
        <p:nvGrpSpPr>
          <p:cNvPr id="5" name="Group 5"/>
          <p:cNvGrpSpPr/>
          <p:nvPr/>
        </p:nvGrpSpPr>
        <p:grpSpPr>
          <a:xfrm>
            <a:off x="104775" y="3190546"/>
            <a:ext cx="8962463" cy="12695250"/>
            <a:chOff x="0" y="0"/>
            <a:chExt cx="11949951" cy="16927000"/>
          </a:xfrm>
        </p:grpSpPr>
        <p:sp>
          <p:nvSpPr>
            <p:cNvPr id="6" name="TextBox 6"/>
            <p:cNvSpPr txBox="1"/>
            <p:nvPr/>
          </p:nvSpPr>
          <p:spPr>
            <a:xfrm>
              <a:off x="0" y="-85725"/>
              <a:ext cx="11949951" cy="3821901"/>
            </a:xfrm>
            <a:prstGeom prst="rect">
              <a:avLst/>
            </a:prstGeom>
          </p:spPr>
          <p:txBody>
            <a:bodyPr lIns="0" tIns="0" rIns="0" bIns="0" rtlCol="0" anchor="t">
              <a:spAutoFit/>
            </a:bodyPr>
            <a:lstStyle/>
            <a:p>
              <a:pPr>
                <a:lnSpc>
                  <a:spcPts val="5054"/>
                </a:lnSpc>
              </a:pPr>
              <a:r>
                <a:rPr lang="en-US" sz="3610">
                  <a:solidFill>
                    <a:srgbClr val="FFFFFF"/>
                  </a:solidFill>
                  <a:latin typeface="Raleway Bold"/>
                </a:rPr>
                <a:t>Problém N-Queens</a:t>
              </a:r>
            </a:p>
            <a:p>
              <a:pPr>
                <a:lnSpc>
                  <a:spcPts val="5328"/>
                </a:lnSpc>
              </a:pPr>
              <a:endParaRPr lang="en-US" sz="3610">
                <a:solidFill>
                  <a:srgbClr val="FFFFFF"/>
                </a:solidFill>
                <a:latin typeface="Raleway Bold"/>
              </a:endParaRPr>
            </a:p>
            <a:p>
              <a:pPr>
                <a:lnSpc>
                  <a:spcPts val="3149"/>
                </a:lnSpc>
              </a:pPr>
              <a:r>
                <a:rPr lang="en-US" sz="2249">
                  <a:solidFill>
                    <a:srgbClr val="FFFFFF"/>
                  </a:solidFill>
                  <a:latin typeface="Raleway"/>
                </a:rPr>
                <a:t>         N Queen je problém umiestnenia N šachových kráľovien na šachovnici N×N tak, aby žiadne dve kráľovné na seba navzájom neútočili.</a:t>
              </a:r>
            </a:p>
            <a:p>
              <a:pPr>
                <a:lnSpc>
                  <a:spcPts val="3149"/>
                </a:lnSpc>
              </a:pPr>
              <a:endParaRPr lang="en-US" sz="2249">
                <a:solidFill>
                  <a:srgbClr val="FFFFFF"/>
                </a:solidFill>
                <a:latin typeface="Raleway"/>
              </a:endParaRPr>
            </a:p>
          </p:txBody>
        </p:sp>
        <p:sp>
          <p:nvSpPr>
            <p:cNvPr id="7" name="AutoShape 7"/>
            <p:cNvSpPr/>
            <p:nvPr/>
          </p:nvSpPr>
          <p:spPr>
            <a:xfrm>
              <a:off x="0" y="4647967"/>
              <a:ext cx="11949951" cy="0"/>
            </a:xfrm>
            <a:prstGeom prst="line">
              <a:avLst/>
            </a:prstGeom>
            <a:ln w="38667" cap="rnd">
              <a:solidFill>
                <a:srgbClr val="10B5BF"/>
              </a:solidFill>
              <a:prstDash val="solid"/>
              <a:headEnd type="none" w="sm" len="sm"/>
              <a:tailEnd type="none" w="sm" len="sm"/>
            </a:ln>
          </p:spPr>
        </p:sp>
        <p:sp>
          <p:nvSpPr>
            <p:cNvPr id="8" name="TextBox 8"/>
            <p:cNvSpPr txBox="1"/>
            <p:nvPr/>
          </p:nvSpPr>
          <p:spPr>
            <a:xfrm>
              <a:off x="0" y="13458128"/>
              <a:ext cx="11949951" cy="846174"/>
            </a:xfrm>
            <a:prstGeom prst="rect">
              <a:avLst/>
            </a:prstGeom>
          </p:spPr>
          <p:txBody>
            <a:bodyPr lIns="0" tIns="0" rIns="0" bIns="0" rtlCol="0" anchor="t">
              <a:spAutoFit/>
            </a:bodyPr>
            <a:lstStyle/>
            <a:p>
              <a:pPr>
                <a:lnSpc>
                  <a:spcPts val="5328"/>
                </a:lnSpc>
              </a:pPr>
              <a:endParaRPr/>
            </a:p>
          </p:txBody>
        </p:sp>
        <p:sp>
          <p:nvSpPr>
            <p:cNvPr id="9" name="TextBox 9"/>
            <p:cNvSpPr txBox="1"/>
            <p:nvPr/>
          </p:nvSpPr>
          <p:spPr>
            <a:xfrm>
              <a:off x="0" y="16093715"/>
              <a:ext cx="11949951" cy="846174"/>
            </a:xfrm>
            <a:prstGeom prst="rect">
              <a:avLst/>
            </a:prstGeom>
          </p:spPr>
          <p:txBody>
            <a:bodyPr lIns="0" tIns="0" rIns="0" bIns="0" rtlCol="0" anchor="t">
              <a:spAutoFit/>
            </a:bodyPr>
            <a:lstStyle/>
            <a:p>
              <a:pPr>
                <a:lnSpc>
                  <a:spcPts val="5328"/>
                </a:lnSpc>
              </a:pPr>
              <a:endParaRPr/>
            </a:p>
          </p:txBody>
        </p:sp>
      </p:grpSp>
      <p:grpSp>
        <p:nvGrpSpPr>
          <p:cNvPr id="10" name="Group 10"/>
          <p:cNvGrpSpPr/>
          <p:nvPr/>
        </p:nvGrpSpPr>
        <p:grpSpPr>
          <a:xfrm>
            <a:off x="8849453" y="3046222"/>
            <a:ext cx="9254569" cy="13141707"/>
            <a:chOff x="0" y="0"/>
            <a:chExt cx="12339426" cy="17522276"/>
          </a:xfrm>
        </p:grpSpPr>
        <p:sp>
          <p:nvSpPr>
            <p:cNvPr id="11" name="TextBox 11"/>
            <p:cNvSpPr txBox="1"/>
            <p:nvPr/>
          </p:nvSpPr>
          <p:spPr>
            <a:xfrm>
              <a:off x="0" y="-76200"/>
              <a:ext cx="12339426" cy="3977735"/>
            </a:xfrm>
            <a:prstGeom prst="rect">
              <a:avLst/>
            </a:prstGeom>
          </p:spPr>
          <p:txBody>
            <a:bodyPr lIns="0" tIns="0" rIns="0" bIns="0" rtlCol="0" anchor="t">
              <a:spAutoFit/>
            </a:bodyPr>
            <a:lstStyle/>
            <a:p>
              <a:pPr>
                <a:lnSpc>
                  <a:spcPts val="5089"/>
                </a:lnSpc>
              </a:pPr>
              <a:r>
                <a:rPr lang="en-US" sz="3635">
                  <a:solidFill>
                    <a:srgbClr val="FFFFFF"/>
                  </a:solidFill>
                  <a:latin typeface="Raleway Bold"/>
                </a:rPr>
                <a:t>Problém cestujúceho obchodníka (TSP)</a:t>
              </a:r>
            </a:p>
            <a:p>
              <a:pPr>
                <a:lnSpc>
                  <a:spcPts val="3251"/>
                </a:lnSpc>
              </a:pPr>
              <a:endParaRPr lang="en-US" sz="3635">
                <a:solidFill>
                  <a:srgbClr val="FFFFFF"/>
                </a:solidFill>
                <a:latin typeface="Raleway Bold"/>
              </a:endParaRPr>
            </a:p>
            <a:p>
              <a:pPr>
                <a:lnSpc>
                  <a:spcPts val="3092"/>
                </a:lnSpc>
              </a:pPr>
              <a:r>
                <a:rPr lang="en-US" sz="2208">
                  <a:solidFill>
                    <a:srgbClr val="FFFFFF"/>
                  </a:solidFill>
                  <a:latin typeface="Raleway"/>
                </a:rPr>
                <a:t>        Problém putujúceho obchodníka (TSP) je algoritmický problém, ktorého úlohou je nájsť najkratšiu trasu medzi množinou bodov a miest, ktoré treba navštíviť. V zadaní problému sú bodmi mestá, ktoré môže navštíviť predajca.</a:t>
              </a:r>
            </a:p>
            <a:p>
              <a:pPr>
                <a:lnSpc>
                  <a:spcPts val="3092"/>
                </a:lnSpc>
              </a:pPr>
              <a:endParaRPr lang="en-US" sz="2208">
                <a:solidFill>
                  <a:srgbClr val="FFFFFF"/>
                </a:solidFill>
                <a:latin typeface="Raleway"/>
              </a:endParaRPr>
            </a:p>
          </p:txBody>
        </p:sp>
        <p:sp>
          <p:nvSpPr>
            <p:cNvPr id="12" name="AutoShape 12"/>
            <p:cNvSpPr/>
            <p:nvPr/>
          </p:nvSpPr>
          <p:spPr>
            <a:xfrm>
              <a:off x="0" y="4843043"/>
              <a:ext cx="12339426" cy="0"/>
            </a:xfrm>
            <a:prstGeom prst="line">
              <a:avLst/>
            </a:prstGeom>
            <a:ln w="39927" cap="rnd">
              <a:solidFill>
                <a:srgbClr val="10B5BF"/>
              </a:solidFill>
              <a:prstDash val="solid"/>
              <a:headEnd type="none" w="sm" len="sm"/>
              <a:tailEnd type="none" w="sm" len="sm"/>
            </a:ln>
          </p:spPr>
        </p:sp>
        <p:sp>
          <p:nvSpPr>
            <p:cNvPr id="13" name="TextBox 13"/>
            <p:cNvSpPr txBox="1"/>
            <p:nvPr/>
          </p:nvSpPr>
          <p:spPr>
            <a:xfrm>
              <a:off x="0" y="13943140"/>
              <a:ext cx="12339426" cy="870959"/>
            </a:xfrm>
            <a:prstGeom prst="rect">
              <a:avLst/>
            </a:prstGeom>
          </p:spPr>
          <p:txBody>
            <a:bodyPr lIns="0" tIns="0" rIns="0" bIns="0" rtlCol="0" anchor="t">
              <a:spAutoFit/>
            </a:bodyPr>
            <a:lstStyle/>
            <a:p>
              <a:pPr>
                <a:lnSpc>
                  <a:spcPts val="5501"/>
                </a:lnSpc>
              </a:pPr>
              <a:endParaRPr/>
            </a:p>
          </p:txBody>
        </p:sp>
        <p:sp>
          <p:nvSpPr>
            <p:cNvPr id="14" name="TextBox 14"/>
            <p:cNvSpPr txBox="1"/>
            <p:nvPr/>
          </p:nvSpPr>
          <p:spPr>
            <a:xfrm>
              <a:off x="0" y="16664626"/>
              <a:ext cx="12339426" cy="870959"/>
            </a:xfrm>
            <a:prstGeom prst="rect">
              <a:avLst/>
            </a:prstGeom>
          </p:spPr>
          <p:txBody>
            <a:bodyPr lIns="0" tIns="0" rIns="0" bIns="0" rtlCol="0" anchor="t">
              <a:spAutoFit/>
            </a:bodyPr>
            <a:lstStyle/>
            <a:p>
              <a:pPr>
                <a:lnSpc>
                  <a:spcPts val="5501"/>
                </a:lnSpc>
              </a:pPr>
              <a:endParaRPr/>
            </a:p>
          </p:txBody>
        </p:sp>
      </p:grpSp>
      <p:sp>
        <p:nvSpPr>
          <p:cNvPr id="15" name="TextBox 15"/>
          <p:cNvSpPr txBox="1"/>
          <p:nvPr/>
        </p:nvSpPr>
        <p:spPr>
          <a:xfrm>
            <a:off x="9139238" y="1019175"/>
            <a:ext cx="9525" cy="838200"/>
          </a:xfrm>
          <a:prstGeom prst="rect">
            <a:avLst/>
          </a:prstGeom>
        </p:spPr>
        <p:txBody>
          <a:bodyPr lIns="0" tIns="0" rIns="0" bIns="0" rtlCol="0" anchor="t">
            <a:spAutoFit/>
          </a:bodyPr>
          <a:lstStyle/>
          <a:p>
            <a:pPr algn="ctr">
              <a:lnSpc>
                <a:spcPts val="6565"/>
              </a:lnSpc>
              <a:spcBef>
                <a:spcPct val="0"/>
              </a:spcBef>
            </a:pPr>
            <a:endParaRPr/>
          </a:p>
        </p:txBody>
      </p:sp>
      <p:sp>
        <p:nvSpPr>
          <p:cNvPr id="16" name="TextBox 16"/>
          <p:cNvSpPr txBox="1"/>
          <p:nvPr/>
        </p:nvSpPr>
        <p:spPr>
          <a:xfrm>
            <a:off x="400050" y="7006727"/>
            <a:ext cx="17887950" cy="1635125"/>
          </a:xfrm>
          <a:prstGeom prst="rect">
            <a:avLst/>
          </a:prstGeom>
        </p:spPr>
        <p:txBody>
          <a:bodyPr lIns="0" tIns="0" rIns="0" bIns="0" rtlCol="0" anchor="t">
            <a:spAutoFit/>
          </a:bodyPr>
          <a:lstStyle/>
          <a:p>
            <a:pPr algn="ctr">
              <a:lnSpc>
                <a:spcPts val="5039"/>
              </a:lnSpc>
            </a:pPr>
            <a:r>
              <a:rPr lang="en-US" sz="3599">
                <a:solidFill>
                  <a:srgbClr val="FFFFFF"/>
                </a:solidFill>
                <a:latin typeface="Raleway Bold"/>
              </a:rPr>
              <a:t> Minimálny rozprestierajúci sa strom (MST) </a:t>
            </a:r>
          </a:p>
          <a:p>
            <a:pPr>
              <a:lnSpc>
                <a:spcPts val="3149"/>
              </a:lnSpc>
            </a:pPr>
            <a:r>
              <a:rPr lang="en-US" sz="2250">
                <a:solidFill>
                  <a:srgbClr val="BDC2C1"/>
                </a:solidFill>
                <a:latin typeface="Raleway"/>
              </a:rPr>
              <a:t> </a:t>
            </a:r>
          </a:p>
          <a:p>
            <a:pPr>
              <a:lnSpc>
                <a:spcPts val="4759"/>
              </a:lnSpc>
            </a:pPr>
            <a:endParaRPr lang="en-US" sz="2250">
              <a:solidFill>
                <a:srgbClr val="BDC2C1"/>
              </a:solidFill>
              <a:latin typeface="Raleway"/>
            </a:endParaRPr>
          </a:p>
        </p:txBody>
      </p:sp>
      <p:sp>
        <p:nvSpPr>
          <p:cNvPr id="17" name="TextBox 17"/>
          <p:cNvSpPr txBox="1"/>
          <p:nvPr/>
        </p:nvSpPr>
        <p:spPr>
          <a:xfrm>
            <a:off x="1033462" y="7851277"/>
            <a:ext cx="17254537" cy="1190625"/>
          </a:xfrm>
          <a:prstGeom prst="rect">
            <a:avLst/>
          </a:prstGeom>
        </p:spPr>
        <p:txBody>
          <a:bodyPr lIns="0" tIns="0" rIns="0" bIns="0" rtlCol="0" anchor="t">
            <a:spAutoFit/>
          </a:bodyPr>
          <a:lstStyle/>
          <a:p>
            <a:pPr>
              <a:lnSpc>
                <a:spcPts val="3149"/>
              </a:lnSpc>
            </a:pPr>
            <a:r>
              <a:rPr lang="en-US" sz="2250">
                <a:solidFill>
                  <a:srgbClr val="FFFFFF"/>
                </a:solidFill>
                <a:latin typeface="Raleway"/>
              </a:rPr>
              <a:t>         Minimálny preklenovací strom (MST) alebo minimálna váha preklenovacieho stromu je podmnožina hrán spojeného neorientovaného grafu s minimálnou váhou hrán, ktorá spája všetky vrcholy bez cyklov a s minimálnou možnou celkovou váhou hrán.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00050" y="275747"/>
            <a:ext cx="14091899" cy="2837150"/>
            <a:chOff x="0" y="0"/>
            <a:chExt cx="18789199" cy="3782867"/>
          </a:xfrm>
        </p:grpSpPr>
        <p:sp>
          <p:nvSpPr>
            <p:cNvPr id="3" name="TextBox 3"/>
            <p:cNvSpPr txBox="1"/>
            <p:nvPr/>
          </p:nvSpPr>
          <p:spPr>
            <a:xfrm>
              <a:off x="0" y="3322446"/>
              <a:ext cx="18789199" cy="460421"/>
            </a:xfrm>
            <a:prstGeom prst="rect">
              <a:avLst/>
            </a:prstGeom>
          </p:spPr>
          <p:txBody>
            <a:bodyPr lIns="0" tIns="0" rIns="0" bIns="0" rtlCol="0" anchor="t">
              <a:spAutoFit/>
            </a:bodyPr>
            <a:lstStyle/>
            <a:p>
              <a:pPr>
                <a:lnSpc>
                  <a:spcPts val="2662"/>
                </a:lnSpc>
              </a:pPr>
              <a:endParaRPr/>
            </a:p>
          </p:txBody>
        </p:sp>
        <p:sp>
          <p:nvSpPr>
            <p:cNvPr id="4" name="TextBox 4"/>
            <p:cNvSpPr txBox="1"/>
            <p:nvPr/>
          </p:nvSpPr>
          <p:spPr>
            <a:xfrm>
              <a:off x="0" y="-9525"/>
              <a:ext cx="18789199" cy="2714899"/>
            </a:xfrm>
            <a:prstGeom prst="rect">
              <a:avLst/>
            </a:prstGeom>
          </p:spPr>
          <p:txBody>
            <a:bodyPr lIns="0" tIns="0" rIns="0" bIns="0" rtlCol="0" anchor="t">
              <a:spAutoFit/>
            </a:bodyPr>
            <a:lstStyle/>
            <a:p>
              <a:pPr>
                <a:lnSpc>
                  <a:spcPts val="7988"/>
                </a:lnSpc>
              </a:pPr>
              <a:r>
                <a:rPr lang="en-US" sz="6656">
                  <a:solidFill>
                    <a:srgbClr val="FFFFFF"/>
                  </a:solidFill>
                  <a:latin typeface="Raleway Bold"/>
                </a:rPr>
                <a:t> Popis problémov, ktoré sa dajú riešiť pomocou týchto algoritmov</a:t>
              </a:r>
            </a:p>
          </p:txBody>
        </p:sp>
      </p:grpSp>
      <p:grpSp>
        <p:nvGrpSpPr>
          <p:cNvPr id="5" name="Group 5"/>
          <p:cNvGrpSpPr/>
          <p:nvPr/>
        </p:nvGrpSpPr>
        <p:grpSpPr>
          <a:xfrm>
            <a:off x="151930" y="3112897"/>
            <a:ext cx="8501388" cy="12465290"/>
            <a:chOff x="0" y="0"/>
            <a:chExt cx="11335184" cy="16620387"/>
          </a:xfrm>
        </p:grpSpPr>
        <p:sp>
          <p:nvSpPr>
            <p:cNvPr id="6" name="TextBox 6"/>
            <p:cNvSpPr txBox="1"/>
            <p:nvPr/>
          </p:nvSpPr>
          <p:spPr>
            <a:xfrm>
              <a:off x="0" y="-76200"/>
              <a:ext cx="11335184" cy="4184367"/>
            </a:xfrm>
            <a:prstGeom prst="rect">
              <a:avLst/>
            </a:prstGeom>
          </p:spPr>
          <p:txBody>
            <a:bodyPr lIns="0" tIns="0" rIns="0" bIns="0" rtlCol="0" anchor="t">
              <a:spAutoFit/>
            </a:bodyPr>
            <a:lstStyle/>
            <a:p>
              <a:pPr>
                <a:lnSpc>
                  <a:spcPts val="4846"/>
                </a:lnSpc>
              </a:pPr>
              <a:r>
                <a:rPr lang="en-US" sz="3461">
                  <a:solidFill>
                    <a:srgbClr val="FFFFFF"/>
                  </a:solidFill>
                  <a:latin typeface="Raleway Bold"/>
                </a:rPr>
                <a:t>   Problémy priradenia</a:t>
              </a:r>
            </a:p>
            <a:p>
              <a:pPr>
                <a:lnSpc>
                  <a:spcPts val="5054"/>
                </a:lnSpc>
              </a:pPr>
              <a:endParaRPr lang="en-US" sz="3461">
                <a:solidFill>
                  <a:srgbClr val="FFFFFF"/>
                </a:solidFill>
                <a:latin typeface="Raleway Bold"/>
              </a:endParaRPr>
            </a:p>
            <a:p>
              <a:pPr>
                <a:lnSpc>
                  <a:spcPts val="3052"/>
                </a:lnSpc>
              </a:pPr>
              <a:r>
                <a:rPr lang="en-US" sz="2180">
                  <a:solidFill>
                    <a:srgbClr val="FFFFFF"/>
                  </a:solidFill>
                  <a:latin typeface="Raleway"/>
                </a:rPr>
                <a:t>        Problém priradenia je špeciálnym typom problému lineárneho programovania, ktorý sa zaoberá priradením rôznych zdrojov rôznym činnostiam na princípe jeden k jednému. Robí to takým spôsobom, aby náklady alebo čas vynaložené na proces boli minimálne a zisk alebo tržby maximálne.</a:t>
              </a:r>
            </a:p>
          </p:txBody>
        </p:sp>
        <p:sp>
          <p:nvSpPr>
            <p:cNvPr id="7" name="AutoShape 7"/>
            <p:cNvSpPr/>
            <p:nvPr/>
          </p:nvSpPr>
          <p:spPr>
            <a:xfrm>
              <a:off x="0" y="4973051"/>
              <a:ext cx="11335184" cy="0"/>
            </a:xfrm>
            <a:prstGeom prst="line">
              <a:avLst/>
            </a:prstGeom>
            <a:ln w="36678" cap="rnd">
              <a:solidFill>
                <a:srgbClr val="10B5BF"/>
              </a:solidFill>
              <a:prstDash val="solid"/>
              <a:headEnd type="none" w="sm" len="sm"/>
              <a:tailEnd type="none" w="sm" len="sm"/>
            </a:ln>
          </p:spPr>
        </p:sp>
        <p:sp>
          <p:nvSpPr>
            <p:cNvPr id="8" name="TextBox 8"/>
            <p:cNvSpPr txBox="1"/>
            <p:nvPr/>
          </p:nvSpPr>
          <p:spPr>
            <a:xfrm>
              <a:off x="0" y="13325561"/>
              <a:ext cx="11335184" cy="807053"/>
            </a:xfrm>
            <a:prstGeom prst="rect">
              <a:avLst/>
            </a:prstGeom>
          </p:spPr>
          <p:txBody>
            <a:bodyPr lIns="0" tIns="0" rIns="0" bIns="0" rtlCol="0" anchor="t">
              <a:spAutoFit/>
            </a:bodyPr>
            <a:lstStyle/>
            <a:p>
              <a:pPr>
                <a:lnSpc>
                  <a:spcPts val="5054"/>
                </a:lnSpc>
              </a:pPr>
              <a:endParaRPr/>
            </a:p>
          </p:txBody>
        </p:sp>
        <p:sp>
          <p:nvSpPr>
            <p:cNvPr id="9" name="TextBox 9"/>
            <p:cNvSpPr txBox="1"/>
            <p:nvPr/>
          </p:nvSpPr>
          <p:spPr>
            <a:xfrm>
              <a:off x="0" y="15825560"/>
              <a:ext cx="11335184" cy="807053"/>
            </a:xfrm>
            <a:prstGeom prst="rect">
              <a:avLst/>
            </a:prstGeom>
          </p:spPr>
          <p:txBody>
            <a:bodyPr lIns="0" tIns="0" rIns="0" bIns="0" rtlCol="0" anchor="t">
              <a:spAutoFit/>
            </a:bodyPr>
            <a:lstStyle/>
            <a:p>
              <a:pPr>
                <a:lnSpc>
                  <a:spcPts val="5054"/>
                </a:lnSpc>
              </a:pPr>
              <a:endParaRPr/>
            </a:p>
          </p:txBody>
        </p:sp>
      </p:grpSp>
      <p:grpSp>
        <p:nvGrpSpPr>
          <p:cNvPr id="10" name="Group 10"/>
          <p:cNvGrpSpPr/>
          <p:nvPr/>
        </p:nvGrpSpPr>
        <p:grpSpPr>
          <a:xfrm>
            <a:off x="8976670" y="3198622"/>
            <a:ext cx="9297042" cy="13150643"/>
            <a:chOff x="0" y="0"/>
            <a:chExt cx="12396056" cy="17534191"/>
          </a:xfrm>
        </p:grpSpPr>
        <p:sp>
          <p:nvSpPr>
            <p:cNvPr id="11" name="TextBox 11"/>
            <p:cNvSpPr txBox="1"/>
            <p:nvPr/>
          </p:nvSpPr>
          <p:spPr>
            <a:xfrm>
              <a:off x="0" y="-85725"/>
              <a:ext cx="12396056" cy="3936664"/>
            </a:xfrm>
            <a:prstGeom prst="rect">
              <a:avLst/>
            </a:prstGeom>
          </p:spPr>
          <p:txBody>
            <a:bodyPr lIns="0" tIns="0" rIns="0" bIns="0" rtlCol="0" anchor="t">
              <a:spAutoFit/>
            </a:bodyPr>
            <a:lstStyle/>
            <a:p>
              <a:pPr>
                <a:lnSpc>
                  <a:spcPts val="5113"/>
                </a:lnSpc>
              </a:pPr>
              <a:r>
                <a:rPr lang="en-US" sz="3652">
                  <a:solidFill>
                    <a:srgbClr val="FFFFFF"/>
                  </a:solidFill>
                  <a:latin typeface="Raleway Bold"/>
                </a:rPr>
                <a:t>Smerovanie vozidiel</a:t>
              </a:r>
            </a:p>
            <a:p>
              <a:pPr>
                <a:lnSpc>
                  <a:spcPts val="3266"/>
                </a:lnSpc>
              </a:pPr>
              <a:endParaRPr lang="en-US" sz="3652">
                <a:solidFill>
                  <a:srgbClr val="FFFFFF"/>
                </a:solidFill>
                <a:latin typeface="Raleway Bold"/>
              </a:endParaRPr>
            </a:p>
            <a:p>
              <a:pPr>
                <a:lnSpc>
                  <a:spcPts val="3052"/>
                </a:lnSpc>
              </a:pPr>
              <a:r>
                <a:rPr lang="en-US" sz="2180">
                  <a:solidFill>
                    <a:srgbClr val="FFFFFF"/>
                  </a:solidFill>
                  <a:latin typeface="Raleway"/>
                </a:rPr>
                <a:t>        Problém smerovania vozidiel (VRP) je kombinatorická optimalizácia, ktorá zahŕňa nájdenie optimálneho návrhu trás, po ktorých jazdí vozový park, aby obslúžil súbor zákazníkov. V tradičnom VRP sa snažíme zistiť trasy pre homogénny vozový park, aby sme uspokojili požiadavky zákazníkov.</a:t>
              </a:r>
            </a:p>
          </p:txBody>
        </p:sp>
        <p:sp>
          <p:nvSpPr>
            <p:cNvPr id="12" name="AutoShape 12"/>
            <p:cNvSpPr/>
            <p:nvPr/>
          </p:nvSpPr>
          <p:spPr>
            <a:xfrm>
              <a:off x="0" y="4796768"/>
              <a:ext cx="12396056" cy="0"/>
            </a:xfrm>
            <a:prstGeom prst="line">
              <a:avLst/>
            </a:prstGeom>
            <a:ln w="40110" cap="rnd">
              <a:solidFill>
                <a:srgbClr val="10B5BF"/>
              </a:solidFill>
              <a:prstDash val="solid"/>
              <a:headEnd type="none" w="sm" len="sm"/>
              <a:tailEnd type="none" w="sm" len="sm"/>
            </a:ln>
          </p:spPr>
        </p:sp>
        <p:sp>
          <p:nvSpPr>
            <p:cNvPr id="13" name="TextBox 13"/>
            <p:cNvSpPr txBox="1"/>
            <p:nvPr/>
          </p:nvSpPr>
          <p:spPr>
            <a:xfrm>
              <a:off x="0" y="13948547"/>
              <a:ext cx="12396056" cy="865038"/>
            </a:xfrm>
            <a:prstGeom prst="rect">
              <a:avLst/>
            </a:prstGeom>
          </p:spPr>
          <p:txBody>
            <a:bodyPr lIns="0" tIns="0" rIns="0" bIns="0" rtlCol="0" anchor="t">
              <a:spAutoFit/>
            </a:bodyPr>
            <a:lstStyle/>
            <a:p>
              <a:pPr>
                <a:lnSpc>
                  <a:spcPts val="5527"/>
                </a:lnSpc>
              </a:pPr>
              <a:endParaRPr/>
            </a:p>
          </p:txBody>
        </p:sp>
        <p:sp>
          <p:nvSpPr>
            <p:cNvPr id="14" name="TextBox 14"/>
            <p:cNvSpPr txBox="1"/>
            <p:nvPr/>
          </p:nvSpPr>
          <p:spPr>
            <a:xfrm>
              <a:off x="0" y="16682523"/>
              <a:ext cx="12396056" cy="865038"/>
            </a:xfrm>
            <a:prstGeom prst="rect">
              <a:avLst/>
            </a:prstGeom>
          </p:spPr>
          <p:txBody>
            <a:bodyPr lIns="0" tIns="0" rIns="0" bIns="0" rtlCol="0" anchor="t">
              <a:spAutoFit/>
            </a:bodyPr>
            <a:lstStyle/>
            <a:p>
              <a:pPr>
                <a:lnSpc>
                  <a:spcPts val="5527"/>
                </a:lnSpc>
              </a:pPr>
              <a:endParaRPr/>
            </a:p>
          </p:txBody>
        </p:sp>
      </p:grpSp>
      <p:sp>
        <p:nvSpPr>
          <p:cNvPr id="15" name="TextBox 15"/>
          <p:cNvSpPr txBox="1"/>
          <p:nvPr/>
        </p:nvSpPr>
        <p:spPr>
          <a:xfrm>
            <a:off x="9139238" y="1019175"/>
            <a:ext cx="9525" cy="838200"/>
          </a:xfrm>
          <a:prstGeom prst="rect">
            <a:avLst/>
          </a:prstGeom>
        </p:spPr>
        <p:txBody>
          <a:bodyPr lIns="0" tIns="0" rIns="0" bIns="0" rtlCol="0" anchor="t">
            <a:spAutoFit/>
          </a:bodyPr>
          <a:lstStyle/>
          <a:p>
            <a:pPr algn="ctr">
              <a:lnSpc>
                <a:spcPts val="6565"/>
              </a:lnSpc>
              <a:spcBef>
                <a:spcPct val="0"/>
              </a:spcBef>
            </a:pPr>
            <a:endParaRPr/>
          </a:p>
        </p:txBody>
      </p:sp>
      <p:sp>
        <p:nvSpPr>
          <p:cNvPr id="16" name="TextBox 16"/>
          <p:cNvSpPr txBox="1"/>
          <p:nvPr/>
        </p:nvSpPr>
        <p:spPr>
          <a:xfrm>
            <a:off x="-290657" y="7072242"/>
            <a:ext cx="17887950" cy="2273300"/>
          </a:xfrm>
          <a:prstGeom prst="rect">
            <a:avLst/>
          </a:prstGeom>
        </p:spPr>
        <p:txBody>
          <a:bodyPr lIns="0" tIns="0" rIns="0" bIns="0" rtlCol="0" anchor="t">
            <a:spAutoFit/>
          </a:bodyPr>
          <a:lstStyle/>
          <a:p>
            <a:pPr algn="ctr">
              <a:lnSpc>
                <a:spcPts val="5039"/>
              </a:lnSpc>
            </a:pPr>
            <a:r>
              <a:rPr lang="en-US" sz="3599">
                <a:solidFill>
                  <a:srgbClr val="FFFFFF"/>
                </a:solidFill>
                <a:latin typeface="Raleway Bold"/>
              </a:rPr>
              <a:t>Sekvenovanie DNA</a:t>
            </a:r>
          </a:p>
          <a:p>
            <a:pPr algn="ctr">
              <a:lnSpc>
                <a:spcPts val="5039"/>
              </a:lnSpc>
            </a:pPr>
            <a:endParaRPr lang="en-US" sz="3599">
              <a:solidFill>
                <a:srgbClr val="FFFFFF"/>
              </a:solidFill>
              <a:latin typeface="Raleway Bold"/>
            </a:endParaRPr>
          </a:p>
          <a:p>
            <a:pPr>
              <a:lnSpc>
                <a:spcPts val="3149"/>
              </a:lnSpc>
            </a:pPr>
            <a:r>
              <a:rPr lang="en-US" sz="2250">
                <a:solidFill>
                  <a:srgbClr val="BDC2C1"/>
                </a:solidFill>
                <a:latin typeface="Raleway"/>
              </a:rPr>
              <a:t> </a:t>
            </a:r>
          </a:p>
          <a:p>
            <a:pPr>
              <a:lnSpc>
                <a:spcPts val="4759"/>
              </a:lnSpc>
            </a:pPr>
            <a:endParaRPr lang="en-US" sz="2250">
              <a:solidFill>
                <a:srgbClr val="BDC2C1"/>
              </a:solidFill>
              <a:latin typeface="Raleway"/>
            </a:endParaRPr>
          </a:p>
        </p:txBody>
      </p:sp>
      <p:sp>
        <p:nvSpPr>
          <p:cNvPr id="17" name="TextBox 17"/>
          <p:cNvSpPr txBox="1"/>
          <p:nvPr/>
        </p:nvSpPr>
        <p:spPr>
          <a:xfrm>
            <a:off x="349402" y="8067675"/>
            <a:ext cx="17938598" cy="1590675"/>
          </a:xfrm>
          <a:prstGeom prst="rect">
            <a:avLst/>
          </a:prstGeom>
        </p:spPr>
        <p:txBody>
          <a:bodyPr lIns="0" tIns="0" rIns="0" bIns="0" rtlCol="0" anchor="t">
            <a:spAutoFit/>
          </a:bodyPr>
          <a:lstStyle/>
          <a:p>
            <a:pPr>
              <a:lnSpc>
                <a:spcPts val="3149"/>
              </a:lnSpc>
            </a:pPr>
            <a:r>
              <a:rPr lang="en-US" sz="2250">
                <a:solidFill>
                  <a:srgbClr val="FFFFFF"/>
                </a:solidFill>
                <a:latin typeface="Raleway"/>
              </a:rPr>
              <a:t>           Sekvenovanie DNA je všeobecná laboratórna technika na určenie presnej sekvencie nukleotidov alebo báz v molekule DNA. Sekvencia báz (často označovaná prvými písmenami ich chemických názvov: A, T, C a G) sú zakódované biologické informácie, ktoré bunky používajú na svoj vývoj a fungovanie.</a:t>
            </a:r>
          </a:p>
          <a:p>
            <a:pPr>
              <a:lnSpc>
                <a:spcPts val="3149"/>
              </a:lnSpc>
            </a:pPr>
            <a:endParaRPr lang="en-US" sz="2250">
              <a:solidFill>
                <a:srgbClr val="FFFFFF"/>
              </a:solidFill>
              <a:latin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285693" y="67762"/>
            <a:ext cx="18544993" cy="1304914"/>
          </a:xfrm>
          <a:prstGeom prst="rect">
            <a:avLst/>
          </a:prstGeom>
        </p:spPr>
        <p:txBody>
          <a:bodyPr lIns="0" tIns="0" rIns="0" bIns="0" rtlCol="0" anchor="t">
            <a:spAutoFit/>
          </a:bodyPr>
          <a:lstStyle/>
          <a:p>
            <a:pPr algn="ctr">
              <a:lnSpc>
                <a:spcPts val="10500"/>
              </a:lnSpc>
            </a:pPr>
            <a:r>
              <a:rPr lang="en-US" sz="7500">
                <a:solidFill>
                  <a:srgbClr val="FFFFFF"/>
                </a:solidFill>
                <a:latin typeface="Raleway Bold"/>
              </a:rPr>
              <a:t>Popis experimentov a výsledkov</a:t>
            </a:r>
          </a:p>
        </p:txBody>
      </p:sp>
      <p:grpSp>
        <p:nvGrpSpPr>
          <p:cNvPr id="3" name="Group 3"/>
          <p:cNvGrpSpPr/>
          <p:nvPr/>
        </p:nvGrpSpPr>
        <p:grpSpPr>
          <a:xfrm>
            <a:off x="0" y="302293"/>
            <a:ext cx="7452742" cy="1452815"/>
            <a:chOff x="0" y="0"/>
            <a:chExt cx="9936989" cy="1937086"/>
          </a:xfrm>
        </p:grpSpPr>
        <p:sp>
          <p:nvSpPr>
            <p:cNvPr id="4" name="TextBox 4"/>
            <p:cNvSpPr txBox="1"/>
            <p:nvPr/>
          </p:nvSpPr>
          <p:spPr>
            <a:xfrm>
              <a:off x="0" y="-9525"/>
              <a:ext cx="9936989" cy="1113012"/>
            </a:xfrm>
            <a:prstGeom prst="rect">
              <a:avLst/>
            </a:prstGeom>
          </p:spPr>
          <p:txBody>
            <a:bodyPr lIns="0" tIns="0" rIns="0" bIns="0" rtlCol="0" anchor="t">
              <a:spAutoFit/>
            </a:bodyPr>
            <a:lstStyle/>
            <a:p>
              <a:pPr>
                <a:lnSpc>
                  <a:spcPts val="6565"/>
                </a:lnSpc>
              </a:pPr>
              <a:endParaRPr/>
            </a:p>
          </p:txBody>
        </p:sp>
        <p:sp>
          <p:nvSpPr>
            <p:cNvPr id="5" name="AutoShape 5"/>
            <p:cNvSpPr/>
            <p:nvPr/>
          </p:nvSpPr>
          <p:spPr>
            <a:xfrm>
              <a:off x="0" y="1893331"/>
              <a:ext cx="9936989" cy="0"/>
            </a:xfrm>
            <a:prstGeom prst="line">
              <a:avLst/>
            </a:prstGeom>
            <a:ln w="43755" cap="rnd">
              <a:solidFill>
                <a:srgbClr val="10B5BF"/>
              </a:solidFill>
              <a:prstDash val="solid"/>
              <a:headEnd type="none" w="sm" len="sm"/>
              <a:tailEnd type="none" w="sm" len="sm"/>
            </a:ln>
          </p:spPr>
        </p:sp>
      </p:grpSp>
      <p:grpSp>
        <p:nvGrpSpPr>
          <p:cNvPr id="6" name="Group 6"/>
          <p:cNvGrpSpPr/>
          <p:nvPr/>
        </p:nvGrpSpPr>
        <p:grpSpPr>
          <a:xfrm>
            <a:off x="7445332" y="302293"/>
            <a:ext cx="7452742" cy="1452815"/>
            <a:chOff x="0" y="0"/>
            <a:chExt cx="9936989" cy="1937086"/>
          </a:xfrm>
        </p:grpSpPr>
        <p:sp>
          <p:nvSpPr>
            <p:cNvPr id="7" name="TextBox 7"/>
            <p:cNvSpPr txBox="1"/>
            <p:nvPr/>
          </p:nvSpPr>
          <p:spPr>
            <a:xfrm>
              <a:off x="0" y="-9525"/>
              <a:ext cx="9936989" cy="1113012"/>
            </a:xfrm>
            <a:prstGeom prst="rect">
              <a:avLst/>
            </a:prstGeom>
          </p:spPr>
          <p:txBody>
            <a:bodyPr lIns="0" tIns="0" rIns="0" bIns="0" rtlCol="0" anchor="t">
              <a:spAutoFit/>
            </a:bodyPr>
            <a:lstStyle/>
            <a:p>
              <a:pPr>
                <a:lnSpc>
                  <a:spcPts val="6565"/>
                </a:lnSpc>
              </a:pPr>
              <a:endParaRPr/>
            </a:p>
          </p:txBody>
        </p:sp>
        <p:sp>
          <p:nvSpPr>
            <p:cNvPr id="8" name="AutoShape 8"/>
            <p:cNvSpPr/>
            <p:nvPr/>
          </p:nvSpPr>
          <p:spPr>
            <a:xfrm>
              <a:off x="0" y="1893331"/>
              <a:ext cx="9936989" cy="0"/>
            </a:xfrm>
            <a:prstGeom prst="line">
              <a:avLst/>
            </a:prstGeom>
            <a:ln w="43755" cap="rnd">
              <a:solidFill>
                <a:srgbClr val="10B5BF"/>
              </a:solidFill>
              <a:prstDash val="solid"/>
              <a:headEnd type="none" w="sm" len="sm"/>
              <a:tailEnd type="none" w="sm" len="sm"/>
            </a:ln>
          </p:spPr>
        </p:sp>
      </p:grpSp>
      <p:sp>
        <p:nvSpPr>
          <p:cNvPr id="9" name="TextBox 9"/>
          <p:cNvSpPr txBox="1"/>
          <p:nvPr/>
        </p:nvSpPr>
        <p:spPr>
          <a:xfrm>
            <a:off x="513903" y="2400650"/>
            <a:ext cx="18288000" cy="7785670"/>
          </a:xfrm>
          <a:prstGeom prst="rect">
            <a:avLst/>
          </a:prstGeom>
        </p:spPr>
        <p:txBody>
          <a:bodyPr lIns="0" tIns="0" rIns="0" bIns="0" rtlCol="0" anchor="t">
            <a:spAutoFit/>
          </a:bodyPr>
          <a:lstStyle/>
          <a:p>
            <a:pPr>
              <a:lnSpc>
                <a:spcPts val="3779"/>
              </a:lnSpc>
            </a:pPr>
            <a:r>
              <a:rPr lang="en-US" sz="2699">
                <a:solidFill>
                  <a:srgbClr val="FFFFFF"/>
                </a:solidFill>
                <a:latin typeface="Raleway"/>
              </a:rPr>
              <a:t>Naše testy sa vykonávajú s použitím týchto parametrov:</a:t>
            </a:r>
          </a:p>
          <a:p>
            <a:pPr>
              <a:lnSpc>
                <a:spcPts val="3779"/>
              </a:lnSpc>
            </a:pPr>
            <a:endParaRPr lang="en-US" sz="2699">
              <a:solidFill>
                <a:srgbClr val="FFFFFF"/>
              </a:solidFill>
              <a:latin typeface="Raleway"/>
            </a:endParaRPr>
          </a:p>
          <a:p>
            <a:pPr marL="582928" lvl="1" indent="-291464">
              <a:lnSpc>
                <a:spcPts val="3779"/>
              </a:lnSpc>
              <a:buFont typeface="Arial"/>
              <a:buChar char="•"/>
            </a:pPr>
            <a:r>
              <a:rPr lang="en-US" sz="2699">
                <a:solidFill>
                  <a:srgbClr val="FFFFFF"/>
                </a:solidFill>
                <a:latin typeface="Raleway"/>
              </a:rPr>
              <a:t>NumberPoints - počet vrcholov v grafe</a:t>
            </a:r>
          </a:p>
          <a:p>
            <a:pPr>
              <a:lnSpc>
                <a:spcPts val="3779"/>
              </a:lnSpc>
            </a:pPr>
            <a:endParaRPr lang="en-US" sz="2699">
              <a:solidFill>
                <a:srgbClr val="FFFFFF"/>
              </a:solidFill>
              <a:latin typeface="Raleway"/>
            </a:endParaRPr>
          </a:p>
          <a:p>
            <a:pPr marL="582928" lvl="1" indent="-291464">
              <a:lnSpc>
                <a:spcPts val="3779"/>
              </a:lnSpc>
              <a:buFont typeface="Arial"/>
              <a:buChar char="•"/>
            </a:pPr>
            <a:r>
              <a:rPr lang="en-US" sz="2699">
                <a:solidFill>
                  <a:srgbClr val="FFFFFF"/>
                </a:solidFill>
                <a:latin typeface="Raleway"/>
              </a:rPr>
              <a:t>Way - spôsob, akým definujeme počiatočnú polohu grafu. </a:t>
            </a:r>
          </a:p>
          <a:p>
            <a:pPr>
              <a:lnSpc>
                <a:spcPts val="3779"/>
              </a:lnSpc>
            </a:pPr>
            <a:endParaRPr lang="en-US" sz="2699">
              <a:solidFill>
                <a:srgbClr val="FFFFFF"/>
              </a:solidFill>
              <a:latin typeface="Raleway"/>
            </a:endParaRPr>
          </a:p>
          <a:p>
            <a:pPr marL="582928" lvl="1" indent="-291464">
              <a:lnSpc>
                <a:spcPts val="3779"/>
              </a:lnSpc>
              <a:buFont typeface="Arial"/>
              <a:buChar char="•"/>
            </a:pPr>
            <a:r>
              <a:rPr lang="en-US" sz="2699">
                <a:solidFill>
                  <a:srgbClr val="FFFFFF"/>
                </a:solidFill>
                <a:latin typeface="Raleway"/>
              </a:rPr>
              <a:t>Iterations - počet iterácií, ktoré použijeme na nájdenie najlepšej možnosti</a:t>
            </a:r>
          </a:p>
          <a:p>
            <a:pPr>
              <a:lnSpc>
                <a:spcPts val="3779"/>
              </a:lnSpc>
            </a:pPr>
            <a:endParaRPr lang="en-US" sz="2699">
              <a:solidFill>
                <a:srgbClr val="FFFFFF"/>
              </a:solidFill>
              <a:latin typeface="Raleway"/>
            </a:endParaRPr>
          </a:p>
          <a:p>
            <a:pPr marL="582928" lvl="1" indent="-291464">
              <a:lnSpc>
                <a:spcPts val="3779"/>
              </a:lnSpc>
              <a:buFont typeface="Arial"/>
              <a:buChar char="•"/>
            </a:pPr>
            <a:r>
              <a:rPr lang="en-US" sz="2699">
                <a:solidFill>
                  <a:srgbClr val="FFFFFF"/>
                </a:solidFill>
                <a:latin typeface="Raleway"/>
              </a:rPr>
              <a:t>Tabu_Size - zoznam kariet, do ktorého pridáme už použité a dočasne nepoužiteľné grafy.</a:t>
            </a:r>
          </a:p>
          <a:p>
            <a:pPr>
              <a:lnSpc>
                <a:spcPts val="3779"/>
              </a:lnSpc>
            </a:pPr>
            <a:endParaRPr lang="en-US" sz="2699">
              <a:solidFill>
                <a:srgbClr val="FFFFFF"/>
              </a:solidFill>
              <a:latin typeface="Raleway"/>
            </a:endParaRPr>
          </a:p>
          <a:p>
            <a:pPr marL="582928" lvl="1" indent="-291464">
              <a:lnSpc>
                <a:spcPts val="3779"/>
              </a:lnSpc>
              <a:buFont typeface="Arial"/>
              <a:buChar char="•"/>
            </a:pPr>
            <a:r>
              <a:rPr lang="en-US" sz="2699">
                <a:solidFill>
                  <a:srgbClr val="FFFFFF"/>
                </a:solidFill>
                <a:latin typeface="Raleway"/>
              </a:rPr>
              <a:t>Mod Random - grafy budú náhodne rozložené a nemožno ich predpovedať. </a:t>
            </a:r>
          </a:p>
          <a:p>
            <a:pPr>
              <a:lnSpc>
                <a:spcPts val="3779"/>
              </a:lnSpc>
            </a:pPr>
            <a:endParaRPr lang="en-US" sz="2699">
              <a:solidFill>
                <a:srgbClr val="FFFFFF"/>
              </a:solidFill>
              <a:latin typeface="Raleway"/>
            </a:endParaRPr>
          </a:p>
          <a:p>
            <a:pPr marL="582928" lvl="1" indent="-291464">
              <a:lnSpc>
                <a:spcPts val="3779"/>
              </a:lnSpc>
              <a:buFont typeface="Arial"/>
              <a:buChar char="•"/>
            </a:pPr>
            <a:r>
              <a:rPr lang="en-US" sz="2699">
                <a:solidFill>
                  <a:srgbClr val="FFFFFF"/>
                </a:solidFill>
                <a:latin typeface="Raleway"/>
              </a:rPr>
              <a:t>Mod Greedy - hľadá najnižšiu možnú cenu.</a:t>
            </a:r>
          </a:p>
          <a:p>
            <a:pPr>
              <a:lnSpc>
                <a:spcPts val="3779"/>
              </a:lnSpc>
            </a:pPr>
            <a:r>
              <a:rPr lang="en-US" sz="2699">
                <a:solidFill>
                  <a:srgbClr val="FFFFFF"/>
                </a:solidFill>
                <a:latin typeface="Raleway"/>
              </a:rPr>
              <a:t>           </a:t>
            </a:r>
          </a:p>
          <a:p>
            <a:pPr>
              <a:lnSpc>
                <a:spcPts val="3779"/>
              </a:lnSpc>
            </a:pPr>
            <a:endParaRPr lang="en-US" sz="2699">
              <a:solidFill>
                <a:srgbClr val="FFFFFF"/>
              </a:solidFill>
              <a:latin typeface="Raleway"/>
            </a:endParaRPr>
          </a:p>
          <a:p>
            <a:pPr>
              <a:lnSpc>
                <a:spcPts val="5257"/>
              </a:lnSpc>
            </a:pPr>
            <a:endParaRPr lang="en-US" sz="2699">
              <a:solidFill>
                <a:srgbClr val="FFFFFF"/>
              </a:solidFill>
              <a:latin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905000" y="1028700"/>
            <a:ext cx="15256665" cy="3682370"/>
            <a:chOff x="-1503422" y="6705600"/>
            <a:chExt cx="20342220" cy="4909827"/>
          </a:xfrm>
        </p:grpSpPr>
        <p:sp>
          <p:nvSpPr>
            <p:cNvPr id="4" name="TextBox 4"/>
            <p:cNvSpPr txBox="1"/>
            <p:nvPr/>
          </p:nvSpPr>
          <p:spPr>
            <a:xfrm>
              <a:off x="-1503422" y="6705600"/>
              <a:ext cx="19115613" cy="4909827"/>
            </a:xfrm>
            <a:prstGeom prst="rect">
              <a:avLst/>
            </a:prstGeom>
          </p:spPr>
          <p:txBody>
            <a:bodyPr lIns="0" tIns="0" rIns="0" bIns="0" rtlCol="0" anchor="t">
              <a:spAutoFit/>
            </a:bodyPr>
            <a:lstStyle/>
            <a:p>
              <a:pPr algn="ctr">
                <a:lnSpc>
                  <a:spcPts val="9665"/>
                </a:lnSpc>
              </a:pPr>
              <a:endParaRPr dirty="0"/>
            </a:p>
            <a:p>
              <a:pPr algn="ctr">
                <a:lnSpc>
                  <a:spcPts val="9665"/>
                </a:lnSpc>
              </a:pPr>
              <a:r>
                <a:rPr lang="en-US" sz="8054" dirty="0" err="1">
                  <a:solidFill>
                    <a:srgbClr val="FFFFFF"/>
                  </a:solidFill>
                  <a:latin typeface="Poppins Medium Bold"/>
                </a:rPr>
                <a:t>Čo</a:t>
              </a:r>
              <a:r>
                <a:rPr lang="en-US" sz="8054" dirty="0">
                  <a:solidFill>
                    <a:srgbClr val="FFFFFF"/>
                  </a:solidFill>
                  <a:latin typeface="Poppins Medium Bold"/>
                </a:rPr>
                <a:t> je Tabu Search?</a:t>
              </a:r>
            </a:p>
            <a:p>
              <a:pPr algn="ctr">
                <a:lnSpc>
                  <a:spcPts val="9665"/>
                </a:lnSpc>
              </a:pPr>
              <a:endParaRPr lang="en-US" sz="8054" dirty="0">
                <a:solidFill>
                  <a:srgbClr val="FFFFFF"/>
                </a:solidFill>
                <a:latin typeface="Poppins Medium Bold"/>
              </a:endParaRPr>
            </a:p>
          </p:txBody>
        </p:sp>
        <p:sp>
          <p:nvSpPr>
            <p:cNvPr id="5" name="TextBox 5"/>
            <p:cNvSpPr txBox="1"/>
            <p:nvPr/>
          </p:nvSpPr>
          <p:spPr>
            <a:xfrm>
              <a:off x="-276815" y="10667998"/>
              <a:ext cx="19115613" cy="683179"/>
            </a:xfrm>
            <a:prstGeom prst="rect">
              <a:avLst/>
            </a:prstGeom>
          </p:spPr>
          <p:txBody>
            <a:bodyPr lIns="0" tIns="0" rIns="0" bIns="0" rtlCol="0" anchor="t">
              <a:spAutoFit/>
            </a:bodyPr>
            <a:lstStyle/>
            <a:p>
              <a:pPr algn="ctr">
                <a:lnSpc>
                  <a:spcPts val="4228"/>
                </a:lnSpc>
              </a:pPr>
              <a:endParaRPr lang="en-US" sz="3020" dirty="0">
                <a:solidFill>
                  <a:srgbClr val="FFFFFF"/>
                </a:solidFill>
                <a:latin typeface="Poppins Light"/>
              </a:endParaRPr>
            </a:p>
          </p:txBody>
        </p:sp>
      </p:grpSp>
      <p:sp>
        <p:nvSpPr>
          <p:cNvPr id="11" name="TextBox 10">
            <a:extLst>
              <a:ext uri="{FF2B5EF4-FFF2-40B4-BE49-F238E27FC236}">
                <a16:creationId xmlns:a16="http://schemas.microsoft.com/office/drawing/2014/main" id="{7D9E77C2-DD45-CA28-BE29-EB99ED91F744}"/>
              </a:ext>
            </a:extLst>
          </p:cNvPr>
          <p:cNvSpPr txBox="1"/>
          <p:nvPr/>
        </p:nvSpPr>
        <p:spPr>
          <a:xfrm>
            <a:off x="1267625" y="5184905"/>
            <a:ext cx="15115375" cy="3297762"/>
          </a:xfrm>
          <a:prstGeom prst="rect">
            <a:avLst/>
          </a:prstGeom>
          <a:noFill/>
        </p:spPr>
        <p:txBody>
          <a:bodyPr wrap="square">
            <a:spAutoFit/>
          </a:bodyPr>
          <a:lstStyle/>
          <a:p>
            <a:pPr marL="0" marR="0" lvl="0" indent="0" algn="ctr" defTabSz="914400" rtl="0" eaLnBrk="1" fontAlgn="auto" latinLnBrk="0" hangingPunct="1">
              <a:lnSpc>
                <a:spcPts val="4228"/>
              </a:lnSpc>
              <a:spcBef>
                <a:spcPts val="0"/>
              </a:spcBef>
              <a:spcAft>
                <a:spcPts val="0"/>
              </a:spcAft>
              <a:buClrTx/>
              <a:buSzTx/>
              <a:buFontTx/>
              <a:buNone/>
              <a:tabLst/>
              <a:defRPr/>
            </a:pPr>
            <a:r>
              <a:rPr kumimoji="0" lang="en-US" sz="3020" b="0" i="0" u="none" strike="noStrike" kern="1200" cap="none" spc="0" normalizeH="0" baseline="0" noProof="0" dirty="0">
                <a:ln>
                  <a:noFill/>
                </a:ln>
                <a:solidFill>
                  <a:srgbClr val="FFFFFF"/>
                </a:solidFill>
                <a:effectLst/>
                <a:uLnTx/>
                <a:uFillTx/>
                <a:latin typeface="Poppins Light"/>
                <a:ea typeface="+mn-ea"/>
                <a:cs typeface="+mn-cs"/>
              </a:rPr>
              <a:t>Tabu Search je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bežne</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používaná</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metaheuristika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ktorá</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sa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používa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na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optimalizáciu</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parametrov</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modelu</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Metaheuristika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je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všeobecná</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stratégia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ktorá</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sa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používa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na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riadenie</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kontrolu</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skutočných</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heuristík</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Tabu Search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sa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často</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považuje</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za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integráciu</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pamäťových</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štruktúr</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do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lokálnych</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vyhľadávacích</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stratégií</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Keďže</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lokálne</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vyhľadávanie</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má</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veľa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obmedzení</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Tabu Search je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navrhnutý</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na</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boj</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proti</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mnohým</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z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týchto</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 </a:t>
            </a:r>
            <a:r>
              <a:rPr kumimoji="0" lang="en-US" sz="3020" b="0" i="0" u="none" strike="noStrike" kern="1200" cap="none" spc="0" normalizeH="0" baseline="0" noProof="0" dirty="0" err="1">
                <a:ln>
                  <a:noFill/>
                </a:ln>
                <a:solidFill>
                  <a:srgbClr val="FFFFFF"/>
                </a:solidFill>
                <a:effectLst/>
                <a:uLnTx/>
                <a:uFillTx/>
                <a:latin typeface="Poppins Light"/>
                <a:ea typeface="+mn-ea"/>
                <a:cs typeface="+mn-cs"/>
              </a:rPr>
              <a:t>problémov</a:t>
            </a:r>
            <a:r>
              <a:rPr kumimoji="0" lang="en-US" sz="3020" b="0" i="0" u="none" strike="noStrike" kern="1200" cap="none" spc="0" normalizeH="0" baseline="0" noProof="0" dirty="0">
                <a:ln>
                  <a:noFill/>
                </a:ln>
                <a:solidFill>
                  <a:srgbClr val="FFFFFF"/>
                </a:solidFill>
                <a:effectLst/>
                <a:uLnTx/>
                <a:uFillTx/>
                <a:latin typeface="Poppins Light"/>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a:off x="1989318" y="4126438"/>
            <a:ext cx="14811170" cy="0"/>
          </a:xfrm>
          <a:prstGeom prst="line">
            <a:avLst/>
          </a:prstGeom>
          <a:ln w="19050" cap="rnd">
            <a:solidFill>
              <a:srgbClr val="10B5BF"/>
            </a:solidFill>
            <a:prstDash val="solid"/>
            <a:headEnd type="none" w="sm" len="sm"/>
            <a:tailEnd type="none" w="sm" len="sm"/>
          </a:ln>
        </p:spPr>
      </p:sp>
      <p:grpSp>
        <p:nvGrpSpPr>
          <p:cNvPr id="3" name="Group 3"/>
          <p:cNvGrpSpPr/>
          <p:nvPr/>
        </p:nvGrpSpPr>
        <p:grpSpPr>
          <a:xfrm>
            <a:off x="2226548" y="277806"/>
            <a:ext cx="14336710" cy="8274405"/>
            <a:chOff x="0" y="0"/>
            <a:chExt cx="19115613" cy="11032540"/>
          </a:xfrm>
        </p:grpSpPr>
        <p:sp>
          <p:nvSpPr>
            <p:cNvPr id="4" name="TextBox 4"/>
            <p:cNvSpPr txBox="1"/>
            <p:nvPr/>
          </p:nvSpPr>
          <p:spPr>
            <a:xfrm>
              <a:off x="0" y="0"/>
              <a:ext cx="19115613" cy="3273218"/>
            </a:xfrm>
            <a:prstGeom prst="rect">
              <a:avLst/>
            </a:prstGeom>
          </p:spPr>
          <p:txBody>
            <a:bodyPr lIns="0" tIns="0" rIns="0" bIns="0" rtlCol="0" anchor="t">
              <a:spAutoFit/>
            </a:bodyPr>
            <a:lstStyle/>
            <a:p>
              <a:pPr algn="ctr">
                <a:lnSpc>
                  <a:spcPts val="9665"/>
                </a:lnSpc>
              </a:pPr>
              <a:endParaRPr/>
            </a:p>
            <a:p>
              <a:pPr algn="ctr">
                <a:lnSpc>
                  <a:spcPts val="9665"/>
                </a:lnSpc>
              </a:pPr>
              <a:endParaRPr/>
            </a:p>
          </p:txBody>
        </p:sp>
        <p:sp>
          <p:nvSpPr>
            <p:cNvPr id="5" name="TextBox 5"/>
            <p:cNvSpPr txBox="1"/>
            <p:nvPr/>
          </p:nvSpPr>
          <p:spPr>
            <a:xfrm>
              <a:off x="0" y="5340021"/>
              <a:ext cx="19115613" cy="5692518"/>
            </a:xfrm>
            <a:prstGeom prst="rect">
              <a:avLst/>
            </a:prstGeom>
          </p:spPr>
          <p:txBody>
            <a:bodyPr lIns="0" tIns="0" rIns="0" bIns="0" rtlCol="0" anchor="t">
              <a:spAutoFit/>
            </a:bodyPr>
            <a:lstStyle/>
            <a:p>
              <a:pPr algn="ctr">
                <a:lnSpc>
                  <a:spcPts val="4228"/>
                </a:lnSpc>
              </a:pPr>
              <a:r>
                <a:rPr lang="en-US" sz="3020" dirty="0">
                  <a:solidFill>
                    <a:srgbClr val="FFFFFF"/>
                  </a:solidFill>
                  <a:latin typeface="Poppins Light"/>
                </a:rPr>
                <a:t>Tabu Search je </a:t>
              </a:r>
              <a:r>
                <a:rPr lang="en-US" sz="3020" dirty="0" err="1">
                  <a:solidFill>
                    <a:srgbClr val="FFFFFF"/>
                  </a:solidFill>
                  <a:latin typeface="Poppins Light"/>
                </a:rPr>
                <a:t>bežne</a:t>
              </a:r>
              <a:r>
                <a:rPr lang="en-US" sz="3020" dirty="0">
                  <a:solidFill>
                    <a:srgbClr val="FFFFFF"/>
                  </a:solidFill>
                  <a:latin typeface="Poppins Light"/>
                </a:rPr>
                <a:t> </a:t>
              </a:r>
              <a:r>
                <a:rPr lang="en-US" sz="3020" dirty="0" err="1">
                  <a:solidFill>
                    <a:srgbClr val="FFFFFF"/>
                  </a:solidFill>
                  <a:latin typeface="Poppins Light"/>
                </a:rPr>
                <a:t>používaná</a:t>
              </a:r>
              <a:r>
                <a:rPr lang="en-US" sz="3020" dirty="0">
                  <a:solidFill>
                    <a:srgbClr val="FFFFFF"/>
                  </a:solidFill>
                  <a:latin typeface="Poppins Light"/>
                </a:rPr>
                <a:t> </a:t>
              </a:r>
              <a:r>
                <a:rPr lang="en-US" sz="3020" dirty="0" err="1">
                  <a:solidFill>
                    <a:srgbClr val="FFFFFF"/>
                  </a:solidFill>
                  <a:latin typeface="Poppins Light"/>
                </a:rPr>
                <a:t>metaheuristika</a:t>
              </a:r>
              <a:r>
                <a:rPr lang="en-US" sz="3020" dirty="0">
                  <a:solidFill>
                    <a:srgbClr val="FFFFFF"/>
                  </a:solidFill>
                  <a:latin typeface="Poppins Light"/>
                </a:rPr>
                <a:t>, </a:t>
              </a:r>
              <a:r>
                <a:rPr lang="en-US" sz="3020" dirty="0" err="1">
                  <a:solidFill>
                    <a:srgbClr val="FFFFFF"/>
                  </a:solidFill>
                  <a:latin typeface="Poppins Light"/>
                </a:rPr>
                <a:t>ktorá</a:t>
              </a:r>
              <a:r>
                <a:rPr lang="en-US" sz="3020" dirty="0">
                  <a:solidFill>
                    <a:srgbClr val="FFFFFF"/>
                  </a:solidFill>
                  <a:latin typeface="Poppins Light"/>
                </a:rPr>
                <a:t> </a:t>
              </a:r>
              <a:r>
                <a:rPr lang="en-US" sz="3020" dirty="0" err="1">
                  <a:solidFill>
                    <a:srgbClr val="FFFFFF"/>
                  </a:solidFill>
                  <a:latin typeface="Poppins Light"/>
                </a:rPr>
                <a:t>sa</a:t>
              </a:r>
              <a:r>
                <a:rPr lang="en-US" sz="3020" dirty="0">
                  <a:solidFill>
                    <a:srgbClr val="FFFFFF"/>
                  </a:solidFill>
                  <a:latin typeface="Poppins Light"/>
                </a:rPr>
                <a:t> </a:t>
              </a:r>
              <a:r>
                <a:rPr lang="en-US" sz="3020" dirty="0" err="1">
                  <a:solidFill>
                    <a:srgbClr val="FFFFFF"/>
                  </a:solidFill>
                  <a:latin typeface="Poppins Light"/>
                </a:rPr>
                <a:t>používa</a:t>
              </a:r>
              <a:r>
                <a:rPr lang="en-US" sz="3020" dirty="0">
                  <a:solidFill>
                    <a:srgbClr val="FFFFFF"/>
                  </a:solidFill>
                  <a:latin typeface="Poppins Light"/>
                </a:rPr>
                <a:t> </a:t>
              </a:r>
              <a:r>
                <a:rPr lang="en-US" sz="3020" dirty="0" err="1">
                  <a:solidFill>
                    <a:srgbClr val="FFFFFF"/>
                  </a:solidFill>
                  <a:latin typeface="Poppins Light"/>
                </a:rPr>
                <a:t>na</a:t>
              </a:r>
              <a:r>
                <a:rPr lang="en-US" sz="3020" dirty="0">
                  <a:solidFill>
                    <a:srgbClr val="FFFFFF"/>
                  </a:solidFill>
                  <a:latin typeface="Poppins Light"/>
                </a:rPr>
                <a:t> </a:t>
              </a:r>
              <a:r>
                <a:rPr lang="en-US" sz="3020" dirty="0" err="1">
                  <a:solidFill>
                    <a:srgbClr val="FFFFFF"/>
                  </a:solidFill>
                  <a:latin typeface="Poppins Light"/>
                </a:rPr>
                <a:t>optimalizáciu</a:t>
              </a:r>
              <a:r>
                <a:rPr lang="en-US" sz="3020" dirty="0">
                  <a:solidFill>
                    <a:srgbClr val="FFFFFF"/>
                  </a:solidFill>
                  <a:latin typeface="Poppins Light"/>
                </a:rPr>
                <a:t> </a:t>
              </a:r>
              <a:r>
                <a:rPr lang="en-US" sz="3020" dirty="0" err="1">
                  <a:solidFill>
                    <a:srgbClr val="FFFFFF"/>
                  </a:solidFill>
                  <a:latin typeface="Poppins Light"/>
                </a:rPr>
                <a:t>parametrov</a:t>
              </a:r>
              <a:r>
                <a:rPr lang="en-US" sz="3020" dirty="0">
                  <a:solidFill>
                    <a:srgbClr val="FFFFFF"/>
                  </a:solidFill>
                  <a:latin typeface="Poppins Light"/>
                </a:rPr>
                <a:t> </a:t>
              </a:r>
              <a:r>
                <a:rPr lang="en-US" sz="3020" dirty="0" err="1">
                  <a:solidFill>
                    <a:srgbClr val="FFFFFF"/>
                  </a:solidFill>
                  <a:latin typeface="Poppins Light"/>
                </a:rPr>
                <a:t>modelu</a:t>
              </a:r>
              <a:r>
                <a:rPr lang="en-US" sz="3020" dirty="0">
                  <a:solidFill>
                    <a:srgbClr val="FFFFFF"/>
                  </a:solidFill>
                  <a:latin typeface="Poppins Light"/>
                </a:rPr>
                <a:t>. </a:t>
              </a:r>
              <a:r>
                <a:rPr lang="en-US" sz="3020" dirty="0" err="1">
                  <a:solidFill>
                    <a:srgbClr val="FFFFFF"/>
                  </a:solidFill>
                  <a:latin typeface="Poppins Light"/>
                </a:rPr>
                <a:t>Metaheuristika</a:t>
              </a:r>
              <a:r>
                <a:rPr lang="en-US" sz="3020" dirty="0">
                  <a:solidFill>
                    <a:srgbClr val="FFFFFF"/>
                  </a:solidFill>
                  <a:latin typeface="Poppins Light"/>
                </a:rPr>
                <a:t> je </a:t>
              </a:r>
              <a:r>
                <a:rPr lang="en-US" sz="3020" dirty="0" err="1">
                  <a:solidFill>
                    <a:srgbClr val="FFFFFF"/>
                  </a:solidFill>
                  <a:latin typeface="Poppins Light"/>
                </a:rPr>
                <a:t>všeobecná</a:t>
              </a:r>
              <a:r>
                <a:rPr lang="en-US" sz="3020" dirty="0">
                  <a:solidFill>
                    <a:srgbClr val="FFFFFF"/>
                  </a:solidFill>
                  <a:latin typeface="Poppins Light"/>
                </a:rPr>
                <a:t> </a:t>
              </a:r>
              <a:r>
                <a:rPr lang="en-US" sz="3020" dirty="0" err="1">
                  <a:solidFill>
                    <a:srgbClr val="FFFFFF"/>
                  </a:solidFill>
                  <a:latin typeface="Poppins Light"/>
                </a:rPr>
                <a:t>stratégia</a:t>
              </a:r>
              <a:r>
                <a:rPr lang="en-US" sz="3020" dirty="0">
                  <a:solidFill>
                    <a:srgbClr val="FFFFFF"/>
                  </a:solidFill>
                  <a:latin typeface="Poppins Light"/>
                </a:rPr>
                <a:t>, </a:t>
              </a:r>
              <a:r>
                <a:rPr lang="en-US" sz="3020" dirty="0" err="1">
                  <a:solidFill>
                    <a:srgbClr val="FFFFFF"/>
                  </a:solidFill>
                  <a:latin typeface="Poppins Light"/>
                </a:rPr>
                <a:t>ktorá</a:t>
              </a:r>
              <a:r>
                <a:rPr lang="en-US" sz="3020" dirty="0">
                  <a:solidFill>
                    <a:srgbClr val="FFFFFF"/>
                  </a:solidFill>
                  <a:latin typeface="Poppins Light"/>
                </a:rPr>
                <a:t> </a:t>
              </a:r>
              <a:r>
                <a:rPr lang="en-US" sz="3020" dirty="0" err="1">
                  <a:solidFill>
                    <a:srgbClr val="FFFFFF"/>
                  </a:solidFill>
                  <a:latin typeface="Poppins Light"/>
                </a:rPr>
                <a:t>sa</a:t>
              </a:r>
              <a:r>
                <a:rPr lang="en-US" sz="3020" dirty="0">
                  <a:solidFill>
                    <a:srgbClr val="FFFFFF"/>
                  </a:solidFill>
                  <a:latin typeface="Poppins Light"/>
                </a:rPr>
                <a:t> </a:t>
              </a:r>
              <a:r>
                <a:rPr lang="en-US" sz="3020" dirty="0" err="1">
                  <a:solidFill>
                    <a:srgbClr val="FFFFFF"/>
                  </a:solidFill>
                  <a:latin typeface="Poppins Light"/>
                </a:rPr>
                <a:t>používa</a:t>
              </a:r>
              <a:r>
                <a:rPr lang="en-US" sz="3020" dirty="0">
                  <a:solidFill>
                    <a:srgbClr val="FFFFFF"/>
                  </a:solidFill>
                  <a:latin typeface="Poppins Light"/>
                </a:rPr>
                <a:t> </a:t>
              </a:r>
              <a:r>
                <a:rPr lang="en-US" sz="3020" dirty="0" err="1">
                  <a:solidFill>
                    <a:srgbClr val="FFFFFF"/>
                  </a:solidFill>
                  <a:latin typeface="Poppins Light"/>
                </a:rPr>
                <a:t>na</a:t>
              </a:r>
              <a:r>
                <a:rPr lang="en-US" sz="3020" dirty="0">
                  <a:solidFill>
                    <a:srgbClr val="FFFFFF"/>
                  </a:solidFill>
                  <a:latin typeface="Poppins Light"/>
                </a:rPr>
                <a:t> </a:t>
              </a:r>
              <a:r>
                <a:rPr lang="en-US" sz="3020" dirty="0" err="1">
                  <a:solidFill>
                    <a:srgbClr val="FFFFFF"/>
                  </a:solidFill>
                  <a:latin typeface="Poppins Light"/>
                </a:rPr>
                <a:t>riadenie</a:t>
              </a:r>
              <a:r>
                <a:rPr lang="en-US" sz="3020" dirty="0">
                  <a:solidFill>
                    <a:srgbClr val="FFFFFF"/>
                  </a:solidFill>
                  <a:latin typeface="Poppins Light"/>
                </a:rPr>
                <a:t> a </a:t>
              </a:r>
              <a:r>
                <a:rPr lang="en-US" sz="3020" dirty="0" err="1">
                  <a:solidFill>
                    <a:srgbClr val="FFFFFF"/>
                  </a:solidFill>
                  <a:latin typeface="Poppins Light"/>
                </a:rPr>
                <a:t>kontrolu</a:t>
              </a:r>
              <a:r>
                <a:rPr lang="en-US" sz="3020" dirty="0">
                  <a:solidFill>
                    <a:srgbClr val="FFFFFF"/>
                  </a:solidFill>
                  <a:latin typeface="Poppins Light"/>
                </a:rPr>
                <a:t> </a:t>
              </a:r>
              <a:r>
                <a:rPr lang="en-US" sz="3020" dirty="0" err="1">
                  <a:solidFill>
                    <a:srgbClr val="FFFFFF"/>
                  </a:solidFill>
                  <a:latin typeface="Poppins Light"/>
                </a:rPr>
                <a:t>skutočných</a:t>
              </a:r>
              <a:r>
                <a:rPr lang="en-US" sz="3020" dirty="0">
                  <a:solidFill>
                    <a:srgbClr val="FFFFFF"/>
                  </a:solidFill>
                  <a:latin typeface="Poppins Light"/>
                </a:rPr>
                <a:t> </a:t>
              </a:r>
              <a:r>
                <a:rPr lang="en-US" sz="3020" dirty="0" err="1">
                  <a:solidFill>
                    <a:srgbClr val="FFFFFF"/>
                  </a:solidFill>
                  <a:latin typeface="Poppins Light"/>
                </a:rPr>
                <a:t>heuristík</a:t>
              </a:r>
              <a:r>
                <a:rPr lang="en-US" sz="3020" dirty="0">
                  <a:solidFill>
                    <a:srgbClr val="FFFFFF"/>
                  </a:solidFill>
                  <a:latin typeface="Poppins Light"/>
                </a:rPr>
                <a:t>. Tabu Search </a:t>
              </a:r>
              <a:r>
                <a:rPr lang="en-US" sz="3020" dirty="0" err="1">
                  <a:solidFill>
                    <a:srgbClr val="FFFFFF"/>
                  </a:solidFill>
                  <a:latin typeface="Poppins Light"/>
                </a:rPr>
                <a:t>sa</a:t>
              </a:r>
              <a:r>
                <a:rPr lang="en-US" sz="3020" dirty="0">
                  <a:solidFill>
                    <a:srgbClr val="FFFFFF"/>
                  </a:solidFill>
                  <a:latin typeface="Poppins Light"/>
                </a:rPr>
                <a:t> </a:t>
              </a:r>
              <a:r>
                <a:rPr lang="en-US" sz="3020" dirty="0" err="1">
                  <a:solidFill>
                    <a:srgbClr val="FFFFFF"/>
                  </a:solidFill>
                  <a:latin typeface="Poppins Light"/>
                </a:rPr>
                <a:t>často</a:t>
              </a:r>
              <a:r>
                <a:rPr lang="en-US" sz="3020" dirty="0">
                  <a:solidFill>
                    <a:srgbClr val="FFFFFF"/>
                  </a:solidFill>
                  <a:latin typeface="Poppins Light"/>
                </a:rPr>
                <a:t> </a:t>
              </a:r>
              <a:r>
                <a:rPr lang="en-US" sz="3020" dirty="0" err="1">
                  <a:solidFill>
                    <a:srgbClr val="FFFFFF"/>
                  </a:solidFill>
                  <a:latin typeface="Poppins Light"/>
                </a:rPr>
                <a:t>považuje</a:t>
              </a:r>
              <a:r>
                <a:rPr lang="en-US" sz="3020" dirty="0">
                  <a:solidFill>
                    <a:srgbClr val="FFFFFF"/>
                  </a:solidFill>
                  <a:latin typeface="Poppins Light"/>
                </a:rPr>
                <a:t> za </a:t>
              </a:r>
              <a:r>
                <a:rPr lang="en-US" sz="3020" dirty="0" err="1">
                  <a:solidFill>
                    <a:srgbClr val="FFFFFF"/>
                  </a:solidFill>
                  <a:latin typeface="Poppins Light"/>
                </a:rPr>
                <a:t>integráciu</a:t>
              </a:r>
              <a:r>
                <a:rPr lang="en-US" sz="3020" dirty="0">
                  <a:solidFill>
                    <a:srgbClr val="FFFFFF"/>
                  </a:solidFill>
                  <a:latin typeface="Poppins Light"/>
                </a:rPr>
                <a:t> </a:t>
              </a:r>
              <a:r>
                <a:rPr lang="en-US" sz="3020" dirty="0" err="1">
                  <a:solidFill>
                    <a:srgbClr val="FFFFFF"/>
                  </a:solidFill>
                  <a:latin typeface="Poppins Light"/>
                </a:rPr>
                <a:t>pamäťových</a:t>
              </a:r>
              <a:r>
                <a:rPr lang="en-US" sz="3020" dirty="0">
                  <a:solidFill>
                    <a:srgbClr val="FFFFFF"/>
                  </a:solidFill>
                  <a:latin typeface="Poppins Light"/>
                </a:rPr>
                <a:t> </a:t>
              </a:r>
              <a:r>
                <a:rPr lang="en-US" sz="3020" dirty="0" err="1">
                  <a:solidFill>
                    <a:srgbClr val="FFFFFF"/>
                  </a:solidFill>
                  <a:latin typeface="Poppins Light"/>
                </a:rPr>
                <a:t>štruktúr</a:t>
              </a:r>
              <a:r>
                <a:rPr lang="en-US" sz="3020" dirty="0">
                  <a:solidFill>
                    <a:srgbClr val="FFFFFF"/>
                  </a:solidFill>
                  <a:latin typeface="Poppins Light"/>
                </a:rPr>
                <a:t> do </a:t>
              </a:r>
              <a:r>
                <a:rPr lang="en-US" sz="3020" dirty="0" err="1">
                  <a:solidFill>
                    <a:srgbClr val="FFFFFF"/>
                  </a:solidFill>
                  <a:latin typeface="Poppins Light"/>
                </a:rPr>
                <a:t>lokálnych</a:t>
              </a:r>
              <a:r>
                <a:rPr lang="en-US" sz="3020" dirty="0">
                  <a:solidFill>
                    <a:srgbClr val="FFFFFF"/>
                  </a:solidFill>
                  <a:latin typeface="Poppins Light"/>
                </a:rPr>
                <a:t> </a:t>
              </a:r>
              <a:r>
                <a:rPr lang="en-US" sz="3020" dirty="0" err="1">
                  <a:solidFill>
                    <a:srgbClr val="FFFFFF"/>
                  </a:solidFill>
                  <a:latin typeface="Poppins Light"/>
                </a:rPr>
                <a:t>vyhľadávacích</a:t>
              </a:r>
              <a:r>
                <a:rPr lang="en-US" sz="3020" dirty="0">
                  <a:solidFill>
                    <a:srgbClr val="FFFFFF"/>
                  </a:solidFill>
                  <a:latin typeface="Poppins Light"/>
                </a:rPr>
                <a:t> </a:t>
              </a:r>
              <a:r>
                <a:rPr lang="en-US" sz="3020" dirty="0" err="1">
                  <a:solidFill>
                    <a:srgbClr val="FFFFFF"/>
                  </a:solidFill>
                  <a:latin typeface="Poppins Light"/>
                </a:rPr>
                <a:t>stratégií</a:t>
              </a:r>
              <a:r>
                <a:rPr lang="en-US" sz="3020" dirty="0">
                  <a:solidFill>
                    <a:srgbClr val="FFFFFF"/>
                  </a:solidFill>
                  <a:latin typeface="Poppins Light"/>
                </a:rPr>
                <a:t>. </a:t>
              </a:r>
              <a:r>
                <a:rPr lang="en-US" sz="3020" dirty="0" err="1">
                  <a:solidFill>
                    <a:srgbClr val="FFFFFF"/>
                  </a:solidFill>
                  <a:latin typeface="Poppins Light"/>
                </a:rPr>
                <a:t>Keďže</a:t>
              </a:r>
              <a:r>
                <a:rPr lang="en-US" sz="3020" dirty="0">
                  <a:solidFill>
                    <a:srgbClr val="FFFFFF"/>
                  </a:solidFill>
                  <a:latin typeface="Poppins Light"/>
                </a:rPr>
                <a:t> </a:t>
              </a:r>
              <a:r>
                <a:rPr lang="en-US" sz="3020" dirty="0" err="1">
                  <a:solidFill>
                    <a:srgbClr val="FFFFFF"/>
                  </a:solidFill>
                  <a:latin typeface="Poppins Light"/>
                </a:rPr>
                <a:t>lokálne</a:t>
              </a:r>
              <a:r>
                <a:rPr lang="en-US" sz="3020" dirty="0">
                  <a:solidFill>
                    <a:srgbClr val="FFFFFF"/>
                  </a:solidFill>
                  <a:latin typeface="Poppins Light"/>
                </a:rPr>
                <a:t> </a:t>
              </a:r>
              <a:r>
                <a:rPr lang="en-US" sz="3020" dirty="0" err="1">
                  <a:solidFill>
                    <a:srgbClr val="FFFFFF"/>
                  </a:solidFill>
                  <a:latin typeface="Poppins Light"/>
                </a:rPr>
                <a:t>vyhľadávanie</a:t>
              </a:r>
              <a:r>
                <a:rPr lang="en-US" sz="3020" dirty="0">
                  <a:solidFill>
                    <a:srgbClr val="FFFFFF"/>
                  </a:solidFill>
                  <a:latin typeface="Poppins Light"/>
                </a:rPr>
                <a:t> </a:t>
              </a:r>
              <a:r>
                <a:rPr lang="en-US" sz="3020" dirty="0" err="1">
                  <a:solidFill>
                    <a:srgbClr val="FFFFFF"/>
                  </a:solidFill>
                  <a:latin typeface="Poppins Light"/>
                </a:rPr>
                <a:t>má</a:t>
              </a:r>
              <a:r>
                <a:rPr lang="en-US" sz="3020" dirty="0">
                  <a:solidFill>
                    <a:srgbClr val="FFFFFF"/>
                  </a:solidFill>
                  <a:latin typeface="Poppins Light"/>
                </a:rPr>
                <a:t> </a:t>
              </a:r>
              <a:r>
                <a:rPr lang="en-US" sz="3020" dirty="0" err="1">
                  <a:solidFill>
                    <a:srgbClr val="FFFFFF"/>
                  </a:solidFill>
                  <a:latin typeface="Poppins Light"/>
                </a:rPr>
                <a:t>veľa</a:t>
              </a:r>
              <a:r>
                <a:rPr lang="en-US" sz="3020" dirty="0">
                  <a:solidFill>
                    <a:srgbClr val="FFFFFF"/>
                  </a:solidFill>
                  <a:latin typeface="Poppins Light"/>
                </a:rPr>
                <a:t> </a:t>
              </a:r>
              <a:r>
                <a:rPr lang="en-US" sz="3020" dirty="0" err="1">
                  <a:solidFill>
                    <a:srgbClr val="FFFFFF"/>
                  </a:solidFill>
                  <a:latin typeface="Poppins Light"/>
                </a:rPr>
                <a:t>obmedzení</a:t>
              </a:r>
              <a:r>
                <a:rPr lang="en-US" sz="3020" dirty="0">
                  <a:solidFill>
                    <a:srgbClr val="FFFFFF"/>
                  </a:solidFill>
                  <a:latin typeface="Poppins Light"/>
                </a:rPr>
                <a:t>, Tabu Search je </a:t>
              </a:r>
              <a:r>
                <a:rPr lang="en-US" sz="3020" dirty="0" err="1">
                  <a:solidFill>
                    <a:srgbClr val="FFFFFF"/>
                  </a:solidFill>
                  <a:latin typeface="Poppins Light"/>
                </a:rPr>
                <a:t>navrhnutý</a:t>
              </a:r>
              <a:r>
                <a:rPr lang="en-US" sz="3020" dirty="0">
                  <a:solidFill>
                    <a:srgbClr val="FFFFFF"/>
                  </a:solidFill>
                  <a:latin typeface="Poppins Light"/>
                </a:rPr>
                <a:t> </a:t>
              </a:r>
              <a:r>
                <a:rPr lang="en-US" sz="3020" dirty="0" err="1">
                  <a:solidFill>
                    <a:srgbClr val="FFFFFF"/>
                  </a:solidFill>
                  <a:latin typeface="Poppins Light"/>
                </a:rPr>
                <a:t>na</a:t>
              </a:r>
              <a:r>
                <a:rPr lang="en-US" sz="3020" dirty="0">
                  <a:solidFill>
                    <a:srgbClr val="FFFFFF"/>
                  </a:solidFill>
                  <a:latin typeface="Poppins Light"/>
                </a:rPr>
                <a:t> </a:t>
              </a:r>
              <a:r>
                <a:rPr lang="en-US" sz="3020" dirty="0" err="1">
                  <a:solidFill>
                    <a:srgbClr val="FFFFFF"/>
                  </a:solidFill>
                  <a:latin typeface="Poppins Light"/>
                </a:rPr>
                <a:t>boj</a:t>
              </a:r>
              <a:r>
                <a:rPr lang="en-US" sz="3020" dirty="0">
                  <a:solidFill>
                    <a:srgbClr val="FFFFFF"/>
                  </a:solidFill>
                  <a:latin typeface="Poppins Light"/>
                </a:rPr>
                <a:t> </a:t>
              </a:r>
              <a:r>
                <a:rPr lang="en-US" sz="3020" dirty="0" err="1">
                  <a:solidFill>
                    <a:srgbClr val="FFFFFF"/>
                  </a:solidFill>
                  <a:latin typeface="Poppins Light"/>
                </a:rPr>
                <a:t>proti</a:t>
              </a:r>
              <a:r>
                <a:rPr lang="en-US" sz="3020" dirty="0">
                  <a:solidFill>
                    <a:srgbClr val="FFFFFF"/>
                  </a:solidFill>
                  <a:latin typeface="Poppins Light"/>
                </a:rPr>
                <a:t> </a:t>
              </a:r>
              <a:r>
                <a:rPr lang="en-US" sz="3020" dirty="0" err="1">
                  <a:solidFill>
                    <a:srgbClr val="FFFFFF"/>
                  </a:solidFill>
                  <a:latin typeface="Poppins Light"/>
                </a:rPr>
                <a:t>mnohým</a:t>
              </a:r>
              <a:r>
                <a:rPr lang="en-US" sz="3020" dirty="0">
                  <a:solidFill>
                    <a:srgbClr val="FFFFFF"/>
                  </a:solidFill>
                  <a:latin typeface="Poppins Light"/>
                </a:rPr>
                <a:t> z </a:t>
              </a:r>
              <a:r>
                <a:rPr lang="en-US" sz="3020" dirty="0" err="1">
                  <a:solidFill>
                    <a:srgbClr val="FFFFFF"/>
                  </a:solidFill>
                  <a:latin typeface="Poppins Light"/>
                </a:rPr>
                <a:t>týchto</a:t>
              </a:r>
              <a:r>
                <a:rPr lang="en-US" sz="3020" dirty="0">
                  <a:solidFill>
                    <a:srgbClr val="FFFFFF"/>
                  </a:solidFill>
                  <a:latin typeface="Poppins Light"/>
                </a:rPr>
                <a:t> </a:t>
              </a:r>
              <a:r>
                <a:rPr lang="en-US" sz="3020" dirty="0" err="1">
                  <a:solidFill>
                    <a:srgbClr val="FFFFFF"/>
                  </a:solidFill>
                  <a:latin typeface="Poppins Light"/>
                </a:rPr>
                <a:t>problémov</a:t>
              </a:r>
              <a:r>
                <a:rPr lang="en-US" sz="3020" dirty="0">
                  <a:solidFill>
                    <a:srgbClr val="FFFFFF"/>
                  </a:solidFill>
                  <a:latin typeface="Poppins Light"/>
                </a:rPr>
                <a:t>.</a:t>
              </a:r>
            </a:p>
            <a:p>
              <a:pPr algn="ctr">
                <a:lnSpc>
                  <a:spcPts val="4228"/>
                </a:lnSpc>
              </a:pPr>
              <a:endParaRPr lang="en-US" sz="3020" dirty="0">
                <a:solidFill>
                  <a:srgbClr val="FFFFFF"/>
                </a:solidFill>
                <a:latin typeface="Poppins Light"/>
              </a:endParaRPr>
            </a:p>
            <a:p>
              <a:pPr algn="ctr">
                <a:lnSpc>
                  <a:spcPts val="4228"/>
                </a:lnSpc>
              </a:pPr>
              <a:endParaRPr lang="en-US" sz="3020" dirty="0">
                <a:solidFill>
                  <a:srgbClr val="FFFFFF"/>
                </a:solidFill>
                <a:latin typeface="Poppins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429922" y="1416664"/>
            <a:ext cx="1901285" cy="6700564"/>
          </a:xfrm>
          <a:prstGeom prst="rect">
            <a:avLst/>
          </a:prstGeom>
        </p:spPr>
      </p:pic>
      <p:graphicFrame>
        <p:nvGraphicFramePr>
          <p:cNvPr id="3" name="Table 3"/>
          <p:cNvGraphicFramePr>
            <a:graphicFrameLocks noGrp="1"/>
          </p:cNvGraphicFramePr>
          <p:nvPr>
            <p:extLst>
              <p:ext uri="{D42A27DB-BD31-4B8C-83A1-F6EECF244321}">
                <p14:modId xmlns:p14="http://schemas.microsoft.com/office/powerpoint/2010/main" val="514544238"/>
              </p:ext>
            </p:extLst>
          </p:nvPr>
        </p:nvGraphicFramePr>
        <p:xfrm>
          <a:off x="7563773" y="1028700"/>
          <a:ext cx="10415167" cy="8436243"/>
        </p:xfrm>
        <a:graphic>
          <a:graphicData uri="http://schemas.openxmlformats.org/drawingml/2006/table">
            <a:tbl>
              <a:tblPr/>
              <a:tblGrid>
                <a:gridCol w="10415167">
                  <a:extLst>
                    <a:ext uri="{9D8B030D-6E8A-4147-A177-3AD203B41FA5}">
                      <a16:colId xmlns:a16="http://schemas.microsoft.com/office/drawing/2014/main" val="20000"/>
                    </a:ext>
                  </a:extLst>
                </a:gridCol>
              </a:tblGrid>
              <a:tr h="2422085">
                <a:tc>
                  <a:txBody>
                    <a:bodyPr/>
                    <a:lstStyle/>
                    <a:p>
                      <a:pPr algn="l">
                        <a:defRPr/>
                      </a:pPr>
                      <a:r>
                        <a:rPr lang="en-US" sz="2599">
                          <a:solidFill>
                            <a:srgbClr val="FFFFFF"/>
                          </a:solidFill>
                          <a:latin typeface="Poppins Light"/>
                        </a:rPr>
                        <a:t> </a:t>
                      </a:r>
                      <a:r>
                        <a:rPr lang="en-US" sz="2599" dirty="0" err="1">
                          <a:solidFill>
                            <a:srgbClr val="FFFFFF"/>
                          </a:solidFill>
                          <a:latin typeface="Poppins Light"/>
                        </a:rPr>
                        <a:t>Zoznam</a:t>
                      </a:r>
                      <a:r>
                        <a:rPr lang="en-US" sz="2599" dirty="0">
                          <a:solidFill>
                            <a:srgbClr val="FFFFFF"/>
                          </a:solidFill>
                          <a:latin typeface="Poppins Light"/>
                        </a:rPr>
                        <a:t> </a:t>
                      </a:r>
                      <a:r>
                        <a:rPr lang="en-US" sz="2599" dirty="0" err="1">
                          <a:solidFill>
                            <a:srgbClr val="FFFFFF"/>
                          </a:solidFill>
                          <a:latin typeface="Poppins Light"/>
                        </a:rPr>
                        <a:t>nedávno</a:t>
                      </a:r>
                      <a:r>
                        <a:rPr lang="en-US" sz="2599" dirty="0">
                          <a:solidFill>
                            <a:srgbClr val="FFFFFF"/>
                          </a:solidFill>
                          <a:latin typeface="Poppins Light"/>
                        </a:rPr>
                        <a:t> </a:t>
                      </a:r>
                      <a:r>
                        <a:rPr lang="en-US" sz="2599" dirty="0" err="1">
                          <a:solidFill>
                            <a:srgbClr val="FFFFFF"/>
                          </a:solidFill>
                          <a:latin typeface="Poppins Light"/>
                        </a:rPr>
                        <a:t>preskúmaných</a:t>
                      </a:r>
                      <a:r>
                        <a:rPr lang="en-US" sz="2599" dirty="0">
                          <a:solidFill>
                            <a:srgbClr val="FFFFFF"/>
                          </a:solidFill>
                          <a:latin typeface="Poppins Light"/>
                        </a:rPr>
                        <a:t> </a:t>
                      </a:r>
                      <a:r>
                        <a:rPr lang="en-US" sz="2599" dirty="0" err="1">
                          <a:solidFill>
                            <a:srgbClr val="FFFFFF"/>
                          </a:solidFill>
                          <a:latin typeface="Poppins Light"/>
                        </a:rPr>
                        <a:t>rozhodnutí</a:t>
                      </a:r>
                      <a:r>
                        <a:rPr lang="en-US" sz="2599" dirty="0">
                          <a:solidFill>
                            <a:srgbClr val="FFFFFF"/>
                          </a:solidFill>
                          <a:latin typeface="Poppins Light"/>
                        </a:rPr>
                        <a:t>. Ak </a:t>
                      </a:r>
                      <a:r>
                        <a:rPr lang="en-US" sz="2599" dirty="0" err="1">
                          <a:solidFill>
                            <a:srgbClr val="FFFFFF"/>
                          </a:solidFill>
                          <a:latin typeface="Poppins Light"/>
                        </a:rPr>
                        <a:t>sa</a:t>
                      </a:r>
                      <a:r>
                        <a:rPr lang="en-US" sz="2599" dirty="0">
                          <a:solidFill>
                            <a:srgbClr val="FFFFFF"/>
                          </a:solidFill>
                          <a:latin typeface="Poppins Light"/>
                        </a:rPr>
                        <a:t> </a:t>
                      </a:r>
                      <a:r>
                        <a:rPr lang="en-US" sz="2599" dirty="0" err="1">
                          <a:solidFill>
                            <a:srgbClr val="FFFFFF"/>
                          </a:solidFill>
                          <a:latin typeface="Poppins Light"/>
                        </a:rPr>
                        <a:t>potenciálne</a:t>
                      </a:r>
                      <a:r>
                        <a:rPr lang="en-US" sz="2599" dirty="0">
                          <a:solidFill>
                            <a:srgbClr val="FFFFFF"/>
                          </a:solidFill>
                          <a:latin typeface="Poppins Light"/>
                        </a:rPr>
                        <a:t> </a:t>
                      </a:r>
                      <a:r>
                        <a:rPr lang="en-US" sz="2599" dirty="0" err="1">
                          <a:solidFill>
                            <a:srgbClr val="FFFFFF"/>
                          </a:solidFill>
                          <a:latin typeface="Poppins Light"/>
                        </a:rPr>
                        <a:t>riešenie</a:t>
                      </a:r>
                      <a:r>
                        <a:rPr lang="en-US" sz="2599" dirty="0">
                          <a:solidFill>
                            <a:srgbClr val="FFFFFF"/>
                          </a:solidFill>
                          <a:latin typeface="Poppins Light"/>
                        </a:rPr>
                        <a:t> </a:t>
                      </a:r>
                      <a:r>
                        <a:rPr lang="en-US" sz="2599" dirty="0" err="1">
                          <a:solidFill>
                            <a:srgbClr val="FFFFFF"/>
                          </a:solidFill>
                          <a:latin typeface="Poppins Light"/>
                        </a:rPr>
                        <a:t>ocitne</a:t>
                      </a:r>
                      <a:r>
                        <a:rPr lang="en-US" sz="2599" dirty="0">
                          <a:solidFill>
                            <a:srgbClr val="FFFFFF"/>
                          </a:solidFill>
                          <a:latin typeface="Poppins Light"/>
                        </a:rPr>
                        <a:t> </a:t>
                      </a:r>
                      <a:r>
                        <a:rPr lang="en-US" sz="2599" dirty="0" err="1">
                          <a:solidFill>
                            <a:srgbClr val="FFFFFF"/>
                          </a:solidFill>
                          <a:latin typeface="Poppins Light"/>
                        </a:rPr>
                        <a:t>na</a:t>
                      </a:r>
                      <a:r>
                        <a:rPr lang="en-US" sz="2599" dirty="0">
                          <a:solidFill>
                            <a:srgbClr val="FFFFFF"/>
                          </a:solidFill>
                          <a:latin typeface="Poppins Light"/>
                        </a:rPr>
                        <a:t> </a:t>
                      </a:r>
                      <a:r>
                        <a:rPr lang="en-US" sz="2599" dirty="0" err="1">
                          <a:solidFill>
                            <a:srgbClr val="FFFFFF"/>
                          </a:solidFill>
                          <a:latin typeface="Poppins Light"/>
                        </a:rPr>
                        <a:t>zozname</a:t>
                      </a:r>
                      <a:r>
                        <a:rPr lang="en-US" sz="2599" dirty="0">
                          <a:solidFill>
                            <a:srgbClr val="FFFFFF"/>
                          </a:solidFill>
                          <a:latin typeface="Poppins Light"/>
                        </a:rPr>
                        <a:t> </a:t>
                      </a:r>
                      <a:r>
                        <a:rPr lang="en-US" sz="2599" dirty="0" err="1">
                          <a:solidFill>
                            <a:srgbClr val="FFFFFF"/>
                          </a:solidFill>
                          <a:latin typeface="Poppins Light"/>
                        </a:rPr>
                        <a:t>zakázaných</a:t>
                      </a:r>
                      <a:r>
                        <a:rPr lang="en-US" sz="2599" dirty="0">
                          <a:solidFill>
                            <a:srgbClr val="FFFFFF"/>
                          </a:solidFill>
                          <a:latin typeface="Poppins Light"/>
                        </a:rPr>
                        <a:t> </a:t>
                      </a:r>
                      <a:r>
                        <a:rPr lang="en-US" sz="2599" dirty="0" err="1">
                          <a:solidFill>
                            <a:srgbClr val="FFFFFF"/>
                          </a:solidFill>
                          <a:latin typeface="Poppins Light"/>
                        </a:rPr>
                        <a:t>riešení</a:t>
                      </a:r>
                      <a:r>
                        <a:rPr lang="en-US" sz="2599" dirty="0">
                          <a:solidFill>
                            <a:srgbClr val="FFFFFF"/>
                          </a:solidFill>
                          <a:latin typeface="Poppins Light"/>
                        </a:rPr>
                        <a:t>, </a:t>
                      </a:r>
                      <a:r>
                        <a:rPr lang="en-US" sz="2599" dirty="0" err="1">
                          <a:solidFill>
                            <a:srgbClr val="FFFFFF"/>
                          </a:solidFill>
                          <a:latin typeface="Poppins Light"/>
                        </a:rPr>
                        <a:t>nie</a:t>
                      </a:r>
                      <a:r>
                        <a:rPr lang="en-US" sz="2599" dirty="0">
                          <a:solidFill>
                            <a:srgbClr val="FFFFFF"/>
                          </a:solidFill>
                          <a:latin typeface="Poppins Light"/>
                        </a:rPr>
                        <a:t> je </a:t>
                      </a:r>
                      <a:r>
                        <a:rPr lang="en-US" sz="2599" dirty="0" err="1">
                          <a:solidFill>
                            <a:srgbClr val="FFFFFF"/>
                          </a:solidFill>
                          <a:latin typeface="Poppins Light"/>
                        </a:rPr>
                        <a:t>možné</a:t>
                      </a:r>
                      <a:r>
                        <a:rPr lang="en-US" sz="2599" dirty="0">
                          <a:solidFill>
                            <a:srgbClr val="FFFFFF"/>
                          </a:solidFill>
                          <a:latin typeface="Poppins Light"/>
                        </a:rPr>
                        <a:t> ho </a:t>
                      </a:r>
                      <a:r>
                        <a:rPr lang="en-US" sz="2599" dirty="0" err="1">
                          <a:solidFill>
                            <a:srgbClr val="FFFFFF"/>
                          </a:solidFill>
                          <a:latin typeface="Poppins Light"/>
                        </a:rPr>
                        <a:t>navštíviť</a:t>
                      </a:r>
                      <a:r>
                        <a:rPr lang="en-US" sz="2599" dirty="0">
                          <a:solidFill>
                            <a:srgbClr val="FFFFFF"/>
                          </a:solidFill>
                          <a:latin typeface="Poppins Light"/>
                        </a:rPr>
                        <a:t> </a:t>
                      </a:r>
                      <a:r>
                        <a:rPr lang="en-US" sz="2599" dirty="0" err="1">
                          <a:solidFill>
                            <a:srgbClr val="FFFFFF"/>
                          </a:solidFill>
                          <a:latin typeface="Poppins Light"/>
                        </a:rPr>
                        <a:t>druhýkrát</a:t>
                      </a:r>
                      <a:r>
                        <a:rPr lang="en-US" sz="2599" dirty="0">
                          <a:solidFill>
                            <a:srgbClr val="FFFFFF"/>
                          </a:solidFill>
                          <a:latin typeface="Poppins Light"/>
                        </a:rPr>
                        <a:t>, </a:t>
                      </a:r>
                      <a:r>
                        <a:rPr lang="en-US" sz="2599" dirty="0" err="1">
                          <a:solidFill>
                            <a:srgbClr val="FFFFFF"/>
                          </a:solidFill>
                          <a:latin typeface="Poppins Light"/>
                        </a:rPr>
                        <a:t>kým</a:t>
                      </a:r>
                      <a:r>
                        <a:rPr lang="en-US" sz="2599" dirty="0">
                          <a:solidFill>
                            <a:srgbClr val="FFFFFF"/>
                          </a:solidFill>
                          <a:latin typeface="Poppins Light"/>
                        </a:rPr>
                        <a:t> </a:t>
                      </a:r>
                      <a:r>
                        <a:rPr lang="en-US" sz="2599" dirty="0" err="1">
                          <a:solidFill>
                            <a:srgbClr val="FFFFFF"/>
                          </a:solidFill>
                          <a:latin typeface="Poppins Light"/>
                        </a:rPr>
                        <a:t>neuplynie</a:t>
                      </a:r>
                      <a:r>
                        <a:rPr lang="en-US" sz="2599" dirty="0">
                          <a:solidFill>
                            <a:srgbClr val="FFFFFF"/>
                          </a:solidFill>
                          <a:latin typeface="Poppins Light"/>
                        </a:rPr>
                        <a:t> </a:t>
                      </a:r>
                      <a:r>
                        <a:rPr lang="en-US" sz="2599" dirty="0" err="1">
                          <a:solidFill>
                            <a:srgbClr val="FFFFFF"/>
                          </a:solidFill>
                          <a:latin typeface="Poppins Light"/>
                        </a:rPr>
                        <a:t>lehota</a:t>
                      </a:r>
                      <a:r>
                        <a:rPr lang="en-US" sz="2599" dirty="0">
                          <a:solidFill>
                            <a:srgbClr val="FFFFFF"/>
                          </a:solidFill>
                          <a:latin typeface="Poppins Light"/>
                        </a:rPr>
                        <a:t> </a:t>
                      </a:r>
                      <a:r>
                        <a:rPr lang="en-US" sz="2599" dirty="0" err="1">
                          <a:solidFill>
                            <a:srgbClr val="FFFFFF"/>
                          </a:solidFill>
                          <a:latin typeface="Poppins Light"/>
                        </a:rPr>
                        <a:t>platnosti</a:t>
                      </a:r>
                      <a:r>
                        <a:rPr lang="en-US" sz="2599" dirty="0">
                          <a:solidFill>
                            <a:srgbClr val="FFFFFF"/>
                          </a:solidFill>
                          <a:latin typeface="Poppins Light"/>
                        </a:rPr>
                        <a:t> </a:t>
                      </a:r>
                      <a:r>
                        <a:rPr lang="en-US" sz="2599" dirty="0" err="1">
                          <a:solidFill>
                            <a:srgbClr val="FFFFFF"/>
                          </a:solidFill>
                          <a:latin typeface="Poppins Light"/>
                        </a:rPr>
                        <a:t>zákazu</a:t>
                      </a:r>
                      <a:r>
                        <a:rPr lang="en-US" sz="2599" dirty="0">
                          <a:solidFill>
                            <a:srgbClr val="FFFFFF"/>
                          </a:solidFill>
                          <a:latin typeface="Poppins Light"/>
                        </a:rPr>
                        <a:t>.</a:t>
                      </a:r>
                      <a:endParaRPr lang="en-US" sz="1100" dirty="0"/>
                    </a:p>
                  </a:txBody>
                  <a:tcP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0"/>
                  </a:ext>
                </a:extLst>
              </a:tr>
              <a:tr h="2759699">
                <a:tc>
                  <a:txBody>
                    <a:bodyPr/>
                    <a:lstStyle/>
                    <a:p>
                      <a:pPr algn="l">
                        <a:defRPr/>
                      </a:pPr>
                      <a:r>
                        <a:rPr lang="en-US" sz="2599">
                          <a:solidFill>
                            <a:srgbClr val="FFFFFF"/>
                          </a:solidFill>
                          <a:latin typeface="Poppins Light"/>
                        </a:rPr>
                        <a:t> Pravidlá posilňovania určené na posun vyhľadávania smerom k perspektívnym oblastiam vyhľadávacieho priestoru.</a:t>
                      </a:r>
                      <a:endParaRPr lang="en-US" sz="1100"/>
                    </a:p>
                  </a:txBody>
                  <a:tcP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1"/>
                  </a:ext>
                </a:extLst>
              </a:tr>
              <a:tr h="3254459">
                <a:tc>
                  <a:txBody>
                    <a:bodyPr/>
                    <a:lstStyle/>
                    <a:p>
                      <a:pPr algn="l">
                        <a:defRPr/>
                      </a:pPr>
                      <a:r>
                        <a:rPr lang="en-US" sz="2599" dirty="0">
                          <a:solidFill>
                            <a:srgbClr val="FFFFFF"/>
                          </a:solidFill>
                          <a:latin typeface="Poppins Light"/>
                        </a:rPr>
                        <a:t> </a:t>
                      </a:r>
                      <a:r>
                        <a:rPr lang="en-US" sz="2599" dirty="0" err="1">
                          <a:solidFill>
                            <a:srgbClr val="FFFFFF"/>
                          </a:solidFill>
                          <a:latin typeface="Poppins Light"/>
                        </a:rPr>
                        <a:t>Pravidlá</a:t>
                      </a:r>
                      <a:r>
                        <a:rPr lang="en-US" sz="2599" dirty="0">
                          <a:solidFill>
                            <a:srgbClr val="FFFFFF"/>
                          </a:solidFill>
                          <a:latin typeface="Poppins Light"/>
                        </a:rPr>
                        <a:t> </a:t>
                      </a:r>
                      <a:r>
                        <a:rPr lang="en-US" sz="2599" dirty="0" err="1">
                          <a:solidFill>
                            <a:srgbClr val="FFFFFF"/>
                          </a:solidFill>
                          <a:latin typeface="Poppins Light"/>
                        </a:rPr>
                        <a:t>rozširovania</a:t>
                      </a:r>
                      <a:r>
                        <a:rPr lang="en-US" sz="2599" dirty="0">
                          <a:solidFill>
                            <a:srgbClr val="FFFFFF"/>
                          </a:solidFill>
                          <a:latin typeface="Poppins Light"/>
                        </a:rPr>
                        <a:t>, </a:t>
                      </a:r>
                      <a:r>
                        <a:rPr lang="en-US" sz="2599" dirty="0" err="1">
                          <a:solidFill>
                            <a:srgbClr val="FFFFFF"/>
                          </a:solidFill>
                          <a:latin typeface="Poppins Light"/>
                        </a:rPr>
                        <a:t>ktoré</a:t>
                      </a:r>
                      <a:r>
                        <a:rPr lang="en-US" sz="2599" dirty="0">
                          <a:solidFill>
                            <a:srgbClr val="FFFFFF"/>
                          </a:solidFill>
                          <a:latin typeface="Poppins Light"/>
                        </a:rPr>
                        <a:t> </a:t>
                      </a:r>
                      <a:r>
                        <a:rPr lang="en-US" sz="2599" dirty="0" err="1">
                          <a:solidFill>
                            <a:srgbClr val="FFFFFF"/>
                          </a:solidFill>
                          <a:latin typeface="Poppins Light"/>
                        </a:rPr>
                        <a:t>vedú</a:t>
                      </a:r>
                      <a:r>
                        <a:rPr lang="en-US" sz="2599" dirty="0">
                          <a:solidFill>
                            <a:srgbClr val="FFFFFF"/>
                          </a:solidFill>
                          <a:latin typeface="Poppins Light"/>
                        </a:rPr>
                        <a:t> </a:t>
                      </a:r>
                      <a:r>
                        <a:rPr lang="en-US" sz="2599" dirty="0" err="1">
                          <a:solidFill>
                            <a:srgbClr val="FFFFFF"/>
                          </a:solidFill>
                          <a:latin typeface="Poppins Light"/>
                        </a:rPr>
                        <a:t>hľadanie</a:t>
                      </a:r>
                      <a:r>
                        <a:rPr lang="en-US" sz="2599" dirty="0">
                          <a:solidFill>
                            <a:srgbClr val="FFFFFF"/>
                          </a:solidFill>
                          <a:latin typeface="Poppins Light"/>
                        </a:rPr>
                        <a:t> do </a:t>
                      </a:r>
                      <a:r>
                        <a:rPr lang="en-US" sz="2599" dirty="0" err="1">
                          <a:solidFill>
                            <a:srgbClr val="FFFFFF"/>
                          </a:solidFill>
                          <a:latin typeface="Poppins Light"/>
                        </a:rPr>
                        <a:t>nových</a:t>
                      </a:r>
                      <a:r>
                        <a:rPr lang="en-US" sz="2599" dirty="0">
                          <a:solidFill>
                            <a:srgbClr val="FFFFFF"/>
                          </a:solidFill>
                          <a:latin typeface="Poppins Light"/>
                        </a:rPr>
                        <a:t> </a:t>
                      </a:r>
                      <a:r>
                        <a:rPr lang="en-US" sz="2599" dirty="0" err="1">
                          <a:solidFill>
                            <a:srgbClr val="FFFFFF"/>
                          </a:solidFill>
                          <a:latin typeface="Poppins Light"/>
                        </a:rPr>
                        <a:t>oblastí</a:t>
                      </a:r>
                      <a:r>
                        <a:rPr lang="en-US" sz="2599" dirty="0">
                          <a:solidFill>
                            <a:srgbClr val="FFFFFF"/>
                          </a:solidFill>
                          <a:latin typeface="Poppins Light"/>
                        </a:rPr>
                        <a:t> (t. j. </a:t>
                      </a:r>
                      <a:r>
                        <a:rPr lang="en-US" sz="2599" dirty="0" err="1">
                          <a:solidFill>
                            <a:srgbClr val="FFFFFF"/>
                          </a:solidFill>
                          <a:latin typeface="Poppins Light"/>
                        </a:rPr>
                        <a:t>týkajúce</a:t>
                      </a:r>
                      <a:r>
                        <a:rPr lang="en-US" sz="2599" dirty="0">
                          <a:solidFill>
                            <a:srgbClr val="FFFFFF"/>
                          </a:solidFill>
                          <a:latin typeface="Poppins Light"/>
                        </a:rPr>
                        <a:t> </a:t>
                      </a:r>
                      <a:r>
                        <a:rPr lang="en-US" sz="2599" dirty="0" err="1">
                          <a:solidFill>
                            <a:srgbClr val="FFFFFF"/>
                          </a:solidFill>
                          <a:latin typeface="Poppins Light"/>
                        </a:rPr>
                        <a:t>sa</a:t>
                      </a:r>
                      <a:r>
                        <a:rPr lang="en-US" sz="2599" dirty="0">
                          <a:solidFill>
                            <a:srgbClr val="FFFFFF"/>
                          </a:solidFill>
                          <a:latin typeface="Poppins Light"/>
                        </a:rPr>
                        <a:t> </a:t>
                      </a:r>
                      <a:r>
                        <a:rPr lang="en-US" sz="2599" dirty="0" err="1">
                          <a:solidFill>
                            <a:srgbClr val="FFFFFF"/>
                          </a:solidFill>
                          <a:latin typeface="Poppins Light"/>
                        </a:rPr>
                        <a:t>resetovania</a:t>
                      </a:r>
                      <a:r>
                        <a:rPr lang="en-US" sz="2599" dirty="0">
                          <a:solidFill>
                            <a:srgbClr val="FFFFFF"/>
                          </a:solidFill>
                          <a:latin typeface="Poppins Light"/>
                        </a:rPr>
                        <a:t>, </a:t>
                      </a:r>
                      <a:r>
                        <a:rPr lang="en-US" sz="2599" dirty="0" err="1">
                          <a:solidFill>
                            <a:srgbClr val="FFFFFF"/>
                          </a:solidFill>
                          <a:latin typeface="Poppins Light"/>
                        </a:rPr>
                        <a:t>keď</a:t>
                      </a:r>
                      <a:r>
                        <a:rPr lang="en-US" sz="2599" dirty="0">
                          <a:solidFill>
                            <a:srgbClr val="FFFFFF"/>
                          </a:solidFill>
                          <a:latin typeface="Poppins Light"/>
                        </a:rPr>
                        <a:t> </a:t>
                      </a:r>
                      <a:r>
                        <a:rPr lang="en-US" sz="2599" dirty="0" err="1">
                          <a:solidFill>
                            <a:srgbClr val="FFFFFF"/>
                          </a:solidFill>
                          <a:latin typeface="Poppins Light"/>
                        </a:rPr>
                        <a:t>sa</a:t>
                      </a:r>
                      <a:r>
                        <a:rPr lang="en-US" sz="2599" dirty="0">
                          <a:solidFill>
                            <a:srgbClr val="FFFFFF"/>
                          </a:solidFill>
                          <a:latin typeface="Poppins Light"/>
                        </a:rPr>
                        <a:t> </a:t>
                      </a:r>
                      <a:r>
                        <a:rPr lang="en-US" sz="2599" dirty="0" err="1">
                          <a:solidFill>
                            <a:srgbClr val="FFFFFF"/>
                          </a:solidFill>
                          <a:latin typeface="Poppins Light"/>
                        </a:rPr>
                        <a:t>hľadanie</a:t>
                      </a:r>
                      <a:r>
                        <a:rPr lang="en-US" sz="2599" dirty="0">
                          <a:solidFill>
                            <a:srgbClr val="FFFFFF"/>
                          </a:solidFill>
                          <a:latin typeface="Poppins Light"/>
                        </a:rPr>
                        <a:t> </a:t>
                      </a:r>
                      <a:r>
                        <a:rPr lang="en-US" sz="2599" dirty="0" err="1">
                          <a:solidFill>
                            <a:srgbClr val="FFFFFF"/>
                          </a:solidFill>
                          <a:latin typeface="Poppins Light"/>
                        </a:rPr>
                        <a:t>zasekne</a:t>
                      </a:r>
                      <a:r>
                        <a:rPr lang="en-US" sz="2599" dirty="0">
                          <a:solidFill>
                            <a:srgbClr val="FFFFFF"/>
                          </a:solidFill>
                          <a:latin typeface="Poppins Light"/>
                        </a:rPr>
                        <a:t> </a:t>
                      </a:r>
                      <a:r>
                        <a:rPr lang="en-US" sz="2599" dirty="0" err="1">
                          <a:solidFill>
                            <a:srgbClr val="FFFFFF"/>
                          </a:solidFill>
                          <a:latin typeface="Poppins Light"/>
                        </a:rPr>
                        <a:t>na</a:t>
                      </a:r>
                      <a:r>
                        <a:rPr lang="en-US" sz="2599" dirty="0">
                          <a:solidFill>
                            <a:srgbClr val="FFFFFF"/>
                          </a:solidFill>
                          <a:latin typeface="Poppins Light"/>
                        </a:rPr>
                        <a:t> </a:t>
                      </a:r>
                      <a:r>
                        <a:rPr lang="en-US" sz="2599" dirty="0" err="1">
                          <a:solidFill>
                            <a:srgbClr val="FFFFFF"/>
                          </a:solidFill>
                          <a:latin typeface="Poppins Light"/>
                        </a:rPr>
                        <a:t>plošine</a:t>
                      </a:r>
                      <a:r>
                        <a:rPr lang="en-US" sz="2599" dirty="0">
                          <a:solidFill>
                            <a:srgbClr val="FFFFFF"/>
                          </a:solidFill>
                          <a:latin typeface="Poppins Light"/>
                        </a:rPr>
                        <a:t> </a:t>
                      </a:r>
                      <a:r>
                        <a:rPr lang="en-US" sz="2599" dirty="0" err="1">
                          <a:solidFill>
                            <a:srgbClr val="FFFFFF"/>
                          </a:solidFill>
                          <a:latin typeface="Poppins Light"/>
                        </a:rPr>
                        <a:t>alebo</a:t>
                      </a:r>
                      <a:r>
                        <a:rPr lang="en-US" sz="2599" dirty="0">
                          <a:solidFill>
                            <a:srgbClr val="FFFFFF"/>
                          </a:solidFill>
                          <a:latin typeface="Poppins Light"/>
                        </a:rPr>
                        <a:t> v </a:t>
                      </a:r>
                      <a:r>
                        <a:rPr lang="en-US" sz="2599" dirty="0" err="1">
                          <a:solidFill>
                            <a:srgbClr val="FFFFFF"/>
                          </a:solidFill>
                          <a:latin typeface="Poppins Light"/>
                        </a:rPr>
                        <a:t>suboptimálnej</a:t>
                      </a:r>
                      <a:r>
                        <a:rPr lang="en-US" sz="2599" dirty="0">
                          <a:solidFill>
                            <a:srgbClr val="FFFFFF"/>
                          </a:solidFill>
                          <a:latin typeface="Poppins Light"/>
                        </a:rPr>
                        <a:t> </a:t>
                      </a:r>
                      <a:r>
                        <a:rPr lang="en-US" sz="2599" dirty="0" err="1">
                          <a:solidFill>
                            <a:srgbClr val="FFFFFF"/>
                          </a:solidFill>
                          <a:latin typeface="Poppins Light"/>
                        </a:rPr>
                        <a:t>slepej</a:t>
                      </a:r>
                      <a:r>
                        <a:rPr lang="en-US" sz="2599" dirty="0">
                          <a:solidFill>
                            <a:srgbClr val="FFFFFF"/>
                          </a:solidFill>
                          <a:latin typeface="Poppins Light"/>
                        </a:rPr>
                        <a:t> </a:t>
                      </a:r>
                      <a:r>
                        <a:rPr lang="en-US" sz="2599" dirty="0" err="1">
                          <a:solidFill>
                            <a:srgbClr val="FFFFFF"/>
                          </a:solidFill>
                          <a:latin typeface="Poppins Light"/>
                        </a:rPr>
                        <a:t>uličke</a:t>
                      </a:r>
                      <a:r>
                        <a:rPr lang="en-US" sz="2599" dirty="0">
                          <a:solidFill>
                            <a:srgbClr val="FFFFFF"/>
                          </a:solidFill>
                          <a:latin typeface="Poppins Light"/>
                        </a:rPr>
                        <a:t>).</a:t>
                      </a:r>
                      <a:endParaRPr lang="en-US" sz="1100" dirty="0"/>
                    </a:p>
                  </a:txBody>
                  <a:tcP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4" name="Group 4"/>
          <p:cNvGrpSpPr/>
          <p:nvPr/>
        </p:nvGrpSpPr>
        <p:grpSpPr>
          <a:xfrm>
            <a:off x="535258" y="1880067"/>
            <a:ext cx="6077873" cy="5207358"/>
            <a:chOff x="0" y="0"/>
            <a:chExt cx="8103830" cy="6943143"/>
          </a:xfrm>
        </p:grpSpPr>
        <p:sp>
          <p:nvSpPr>
            <p:cNvPr id="5" name="TextBox 5"/>
            <p:cNvSpPr txBox="1"/>
            <p:nvPr/>
          </p:nvSpPr>
          <p:spPr>
            <a:xfrm>
              <a:off x="0" y="6324018"/>
              <a:ext cx="8103830" cy="619125"/>
            </a:xfrm>
            <a:prstGeom prst="rect">
              <a:avLst/>
            </a:prstGeom>
          </p:spPr>
          <p:txBody>
            <a:bodyPr lIns="0" tIns="0" rIns="0" bIns="0" rtlCol="0" anchor="t">
              <a:spAutoFit/>
            </a:bodyPr>
            <a:lstStyle/>
            <a:p>
              <a:pPr>
                <a:lnSpc>
                  <a:spcPts val="3600"/>
                </a:lnSpc>
              </a:pPr>
              <a:endParaRPr/>
            </a:p>
          </p:txBody>
        </p:sp>
        <p:sp>
          <p:nvSpPr>
            <p:cNvPr id="6" name="TextBox 6"/>
            <p:cNvSpPr txBox="1"/>
            <p:nvPr/>
          </p:nvSpPr>
          <p:spPr>
            <a:xfrm>
              <a:off x="0" y="0"/>
              <a:ext cx="8103830" cy="54864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Typy pamäte</a:t>
              </a:r>
            </a:p>
            <a:p>
              <a:pPr>
                <a:lnSpc>
                  <a:spcPts val="10800"/>
                </a:lnSpc>
              </a:pPr>
              <a:endParaRPr lang="en-US" sz="9000">
                <a:solidFill>
                  <a:srgbClr val="FFFFFF"/>
                </a:solidFill>
                <a:latin typeface="Poppins Medium Bol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439613" y="-1351862"/>
            <a:ext cx="7160084" cy="5477464"/>
          </a:xfrm>
          <a:prstGeom prst="rect">
            <a:avLst/>
          </a:prstGeom>
        </p:spPr>
      </p:pic>
      <p:pic>
        <p:nvPicPr>
          <p:cNvPr id="3" name="Picture 3"/>
          <p:cNvPicPr>
            <a:picLocks noChangeAspect="1"/>
          </p:cNvPicPr>
          <p:nvPr/>
        </p:nvPicPr>
        <p:blipFill>
          <a:blip r:embed="rId3"/>
          <a:srcRect/>
          <a:stretch>
            <a:fillRect/>
          </a:stretch>
        </p:blipFill>
        <p:spPr>
          <a:xfrm>
            <a:off x="187313" y="1772606"/>
            <a:ext cx="7458075" cy="8229600"/>
          </a:xfrm>
          <a:prstGeom prst="rect">
            <a:avLst/>
          </a:prstGeom>
        </p:spPr>
      </p:pic>
      <p:grpSp>
        <p:nvGrpSpPr>
          <p:cNvPr id="4" name="Group 4"/>
          <p:cNvGrpSpPr/>
          <p:nvPr/>
        </p:nvGrpSpPr>
        <p:grpSpPr>
          <a:xfrm>
            <a:off x="187313" y="4805752"/>
            <a:ext cx="13131466" cy="6575148"/>
            <a:chOff x="0" y="0"/>
            <a:chExt cx="17508621" cy="8766864"/>
          </a:xfrm>
        </p:grpSpPr>
        <p:sp>
          <p:nvSpPr>
            <p:cNvPr id="5" name="TextBox 5"/>
            <p:cNvSpPr txBox="1"/>
            <p:nvPr/>
          </p:nvSpPr>
          <p:spPr>
            <a:xfrm>
              <a:off x="0" y="8198539"/>
              <a:ext cx="17508621" cy="568325"/>
            </a:xfrm>
            <a:prstGeom prst="rect">
              <a:avLst/>
            </a:prstGeom>
          </p:spPr>
          <p:txBody>
            <a:bodyPr lIns="0" tIns="0" rIns="0" bIns="0" rtlCol="0" anchor="t">
              <a:spAutoFit/>
            </a:bodyPr>
            <a:lstStyle/>
            <a:p>
              <a:pPr>
                <a:lnSpc>
                  <a:spcPts val="3329"/>
                </a:lnSpc>
              </a:pPr>
              <a:endParaRPr/>
            </a:p>
          </p:txBody>
        </p:sp>
        <p:sp>
          <p:nvSpPr>
            <p:cNvPr id="6" name="TextBox 6"/>
            <p:cNvSpPr txBox="1"/>
            <p:nvPr/>
          </p:nvSpPr>
          <p:spPr>
            <a:xfrm>
              <a:off x="0" y="-9525"/>
              <a:ext cx="17508621" cy="7324725"/>
            </a:xfrm>
            <a:prstGeom prst="rect">
              <a:avLst/>
            </a:prstGeom>
          </p:spPr>
          <p:txBody>
            <a:bodyPr lIns="0" tIns="0" rIns="0" bIns="0" rtlCol="0" anchor="t">
              <a:spAutoFit/>
            </a:bodyPr>
            <a:lstStyle/>
            <a:p>
              <a:pPr>
                <a:lnSpc>
                  <a:spcPts val="10800"/>
                </a:lnSpc>
              </a:pPr>
              <a:r>
                <a:rPr lang="en-US" sz="9000">
                  <a:solidFill>
                    <a:srgbClr val="FFFFFF"/>
                  </a:solidFill>
                  <a:latin typeface="Raleway Bold"/>
                </a:rPr>
                <a:t>Popis algoritma Príklad riešenia problémov s TSP</a:t>
              </a:r>
            </a:p>
            <a:p>
              <a:pPr>
                <a:lnSpc>
                  <a:spcPts val="10800"/>
                </a:lnSpc>
              </a:pPr>
              <a:endParaRPr lang="en-US" sz="9000">
                <a:solidFill>
                  <a:srgbClr val="FFFFFF"/>
                </a:solidFill>
                <a:latin typeface="Raleway Bo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2886" y="1007249"/>
            <a:ext cx="7458075" cy="8229600"/>
          </a:xfrm>
          <a:prstGeom prst="rect">
            <a:avLst/>
          </a:prstGeom>
        </p:spPr>
      </p:pic>
      <p:grpSp>
        <p:nvGrpSpPr>
          <p:cNvPr id="3" name="Group 3"/>
          <p:cNvGrpSpPr/>
          <p:nvPr/>
        </p:nvGrpSpPr>
        <p:grpSpPr>
          <a:xfrm>
            <a:off x="6566256" y="1028700"/>
            <a:ext cx="5036215" cy="3814319"/>
            <a:chOff x="0" y="0"/>
            <a:chExt cx="6714953" cy="5085759"/>
          </a:xfrm>
        </p:grpSpPr>
        <p:sp>
          <p:nvSpPr>
            <p:cNvPr id="4" name="TextBox 4"/>
            <p:cNvSpPr txBox="1"/>
            <p:nvPr/>
          </p:nvSpPr>
          <p:spPr>
            <a:xfrm>
              <a:off x="0" y="-9525"/>
              <a:ext cx="6714953" cy="708025"/>
            </a:xfrm>
            <a:prstGeom prst="rect">
              <a:avLst/>
            </a:prstGeom>
          </p:spPr>
          <p:txBody>
            <a:bodyPr lIns="0" tIns="0" rIns="0" bIns="0" rtlCol="0" anchor="t">
              <a:spAutoFit/>
            </a:bodyPr>
            <a:lstStyle/>
            <a:p>
              <a:pPr>
                <a:lnSpc>
                  <a:spcPts val="4190"/>
                </a:lnSpc>
              </a:pPr>
              <a:r>
                <a:rPr lang="en-US" sz="3492">
                  <a:solidFill>
                    <a:srgbClr val="FFFFFF"/>
                  </a:solidFill>
                  <a:latin typeface="Raleway Bold"/>
                </a:rPr>
                <a:t>KROK 2: </a:t>
              </a:r>
            </a:p>
          </p:txBody>
        </p:sp>
        <p:sp>
          <p:nvSpPr>
            <p:cNvPr id="5" name="TextBox 5"/>
            <p:cNvSpPr txBox="1"/>
            <p:nvPr/>
          </p:nvSpPr>
          <p:spPr>
            <a:xfrm>
              <a:off x="0" y="1738397"/>
              <a:ext cx="6714953" cy="2808240"/>
            </a:xfrm>
            <a:prstGeom prst="rect">
              <a:avLst/>
            </a:prstGeom>
          </p:spPr>
          <p:txBody>
            <a:bodyPr lIns="0" tIns="0" rIns="0" bIns="0" rtlCol="0" anchor="t">
              <a:spAutoFit/>
            </a:bodyPr>
            <a:lstStyle/>
            <a:p>
              <a:pPr>
                <a:lnSpc>
                  <a:spcPts val="2823"/>
                </a:lnSpc>
              </a:pPr>
              <a:r>
                <a:rPr lang="en-US" sz="2017">
                  <a:solidFill>
                    <a:srgbClr val="FFFFFF"/>
                  </a:solidFill>
                  <a:latin typeface="Raleway Thin"/>
                </a:rPr>
                <a:t>Vygenerujeme množinu susedných riešení k aktuálnemu riešeniu s označenú N(s). Z tejto množiny riešení sa odstránia riešenia, ktoré sú v Tabu liste, s výnimkou riešení, ktoré vyhovujú kritériám ašpirácie. Táto nová množina výsledkov je nová N(s).</a:t>
              </a:r>
            </a:p>
          </p:txBody>
        </p:sp>
        <p:sp>
          <p:nvSpPr>
            <p:cNvPr id="6" name="AutoShape 6"/>
            <p:cNvSpPr/>
            <p:nvPr/>
          </p:nvSpPr>
          <p:spPr>
            <a:xfrm>
              <a:off x="0" y="1232240"/>
              <a:ext cx="6714953" cy="0"/>
            </a:xfrm>
            <a:prstGeom prst="line">
              <a:avLst/>
            </a:prstGeom>
            <a:ln w="29568" cap="rnd">
              <a:solidFill>
                <a:srgbClr val="10B5BF"/>
              </a:solidFill>
              <a:prstDash val="solid"/>
              <a:headEnd type="none" w="sm" len="sm"/>
              <a:tailEnd type="none" w="sm" len="sm"/>
            </a:ln>
          </p:spPr>
        </p:sp>
      </p:grpSp>
      <p:grpSp>
        <p:nvGrpSpPr>
          <p:cNvPr id="7" name="Group 7"/>
          <p:cNvGrpSpPr/>
          <p:nvPr/>
        </p:nvGrpSpPr>
        <p:grpSpPr>
          <a:xfrm>
            <a:off x="12498806" y="1028700"/>
            <a:ext cx="4326308" cy="4233596"/>
            <a:chOff x="0" y="0"/>
            <a:chExt cx="5768411" cy="5644794"/>
          </a:xfrm>
        </p:grpSpPr>
        <p:sp>
          <p:nvSpPr>
            <p:cNvPr id="8" name="TextBox 8"/>
            <p:cNvSpPr txBox="1"/>
            <p:nvPr/>
          </p:nvSpPr>
          <p:spPr>
            <a:xfrm>
              <a:off x="0" y="-19050"/>
              <a:ext cx="5768411" cy="704850"/>
            </a:xfrm>
            <a:prstGeom prst="rect">
              <a:avLst/>
            </a:prstGeom>
          </p:spPr>
          <p:txBody>
            <a:bodyPr lIns="0" tIns="0" rIns="0" bIns="0" rtlCol="0" anchor="t">
              <a:spAutoFit/>
            </a:bodyPr>
            <a:lstStyle/>
            <a:p>
              <a:pPr>
                <a:lnSpc>
                  <a:spcPts val="4079"/>
                </a:lnSpc>
              </a:pPr>
              <a:r>
                <a:rPr lang="en-US" sz="3399">
                  <a:solidFill>
                    <a:srgbClr val="FFFFFF"/>
                  </a:solidFill>
                  <a:latin typeface="Raleway Bold"/>
                </a:rPr>
                <a:t>KROK 3:</a:t>
              </a:r>
            </a:p>
          </p:txBody>
        </p:sp>
        <p:sp>
          <p:nvSpPr>
            <p:cNvPr id="9" name="TextBox 9"/>
            <p:cNvSpPr txBox="1"/>
            <p:nvPr/>
          </p:nvSpPr>
          <p:spPr>
            <a:xfrm>
              <a:off x="0" y="1580582"/>
              <a:ext cx="5768411" cy="3738245"/>
            </a:xfrm>
            <a:prstGeom prst="rect">
              <a:avLst/>
            </a:prstGeom>
          </p:spPr>
          <p:txBody>
            <a:bodyPr lIns="0" tIns="0" rIns="0" bIns="0" rtlCol="0" anchor="t">
              <a:spAutoFit/>
            </a:bodyPr>
            <a:lstStyle/>
            <a:p>
              <a:pPr>
                <a:lnSpc>
                  <a:spcPts val="2834"/>
                </a:lnSpc>
              </a:pPr>
              <a:r>
                <a:rPr lang="en-US" sz="2024">
                  <a:solidFill>
                    <a:srgbClr val="FFFFFF"/>
                  </a:solidFill>
                  <a:latin typeface="Raleway Thin"/>
                </a:rPr>
                <a:t> Vyberte najlepšie riešenie z N(s) a označte toto nové riešenie s'. Ak je riešenie s' lepšie ako aktuálne najlepšie riešenie, aktualizujte aktuálne najlepšie riešenie. Potom bez ohľadu na to, či je s' lepšie ako s, aktualizujeme s na s'.</a:t>
              </a:r>
            </a:p>
            <a:p>
              <a:pPr>
                <a:lnSpc>
                  <a:spcPts val="2834"/>
                </a:lnSpc>
              </a:pPr>
              <a:endParaRPr lang="en-US" sz="2024">
                <a:solidFill>
                  <a:srgbClr val="FFFFFF"/>
                </a:solidFill>
                <a:latin typeface="Raleway Thin"/>
              </a:endParaRPr>
            </a:p>
          </p:txBody>
        </p:sp>
        <p:sp>
          <p:nvSpPr>
            <p:cNvPr id="10" name="AutoShape 10"/>
            <p:cNvSpPr/>
            <p:nvPr/>
          </p:nvSpPr>
          <p:spPr>
            <a:xfrm>
              <a:off x="0" y="1144304"/>
              <a:ext cx="5768411" cy="0"/>
            </a:xfrm>
            <a:prstGeom prst="line">
              <a:avLst/>
            </a:prstGeom>
            <a:ln w="25400" cap="rnd">
              <a:solidFill>
                <a:srgbClr val="10B5BF"/>
              </a:solidFill>
              <a:prstDash val="solid"/>
              <a:headEnd type="none" w="sm" len="sm"/>
              <a:tailEnd type="none" w="sm" len="sm"/>
            </a:ln>
          </p:spPr>
        </p:sp>
      </p:grpSp>
      <p:grpSp>
        <p:nvGrpSpPr>
          <p:cNvPr id="11" name="Group 11"/>
          <p:cNvGrpSpPr/>
          <p:nvPr/>
        </p:nvGrpSpPr>
        <p:grpSpPr>
          <a:xfrm>
            <a:off x="581228" y="1028700"/>
            <a:ext cx="5088694" cy="2568385"/>
            <a:chOff x="0" y="0"/>
            <a:chExt cx="6784925" cy="3424513"/>
          </a:xfrm>
        </p:grpSpPr>
        <p:sp>
          <p:nvSpPr>
            <p:cNvPr id="12" name="TextBox 12"/>
            <p:cNvSpPr txBox="1"/>
            <p:nvPr/>
          </p:nvSpPr>
          <p:spPr>
            <a:xfrm>
              <a:off x="0" y="-9525"/>
              <a:ext cx="6784925" cy="695325"/>
            </a:xfrm>
            <a:prstGeom prst="rect">
              <a:avLst/>
            </a:prstGeom>
          </p:spPr>
          <p:txBody>
            <a:bodyPr lIns="0" tIns="0" rIns="0" bIns="0" rtlCol="0" anchor="t">
              <a:spAutoFit/>
            </a:bodyPr>
            <a:lstStyle/>
            <a:p>
              <a:pPr>
                <a:lnSpc>
                  <a:spcPts val="4114"/>
                </a:lnSpc>
              </a:pPr>
              <a:r>
                <a:rPr lang="en-US" sz="3428">
                  <a:solidFill>
                    <a:srgbClr val="FFFFFF"/>
                  </a:solidFill>
                  <a:latin typeface="Raleway Bold"/>
                </a:rPr>
                <a:t>KROK 1:</a:t>
              </a:r>
            </a:p>
          </p:txBody>
        </p:sp>
        <p:sp>
          <p:nvSpPr>
            <p:cNvPr id="13" name="TextBox 13"/>
            <p:cNvSpPr txBox="1"/>
            <p:nvPr/>
          </p:nvSpPr>
          <p:spPr>
            <a:xfrm>
              <a:off x="0" y="1737129"/>
              <a:ext cx="6784925" cy="1465306"/>
            </a:xfrm>
            <a:prstGeom prst="rect">
              <a:avLst/>
            </a:prstGeom>
          </p:spPr>
          <p:txBody>
            <a:bodyPr lIns="0" tIns="0" rIns="0" bIns="0" rtlCol="0" anchor="t">
              <a:spAutoFit/>
            </a:bodyPr>
            <a:lstStyle/>
            <a:p>
              <a:pPr>
                <a:lnSpc>
                  <a:spcPts val="2922"/>
                </a:lnSpc>
              </a:pPr>
              <a:r>
                <a:rPr lang="en-US" sz="2087">
                  <a:solidFill>
                    <a:srgbClr val="FFFFFF"/>
                  </a:solidFill>
                  <a:latin typeface="Raleway Thin"/>
                </a:rPr>
                <a:t>Najprv začneme s počiatočným riešením s = S₀. Môže to byť ľubovoľné riešenie, ktoré spĺňa kritériá prijateľného riešenia.</a:t>
              </a:r>
            </a:p>
          </p:txBody>
        </p:sp>
        <p:sp>
          <p:nvSpPr>
            <p:cNvPr id="14" name="AutoShape 14"/>
            <p:cNvSpPr/>
            <p:nvPr/>
          </p:nvSpPr>
          <p:spPr>
            <a:xfrm>
              <a:off x="0" y="1225101"/>
              <a:ext cx="6784925" cy="0"/>
            </a:xfrm>
            <a:prstGeom prst="line">
              <a:avLst/>
            </a:prstGeom>
            <a:ln w="29876" cap="rnd">
              <a:solidFill>
                <a:srgbClr val="10B5BF"/>
              </a:solidFill>
              <a:prstDash val="solid"/>
              <a:headEnd type="none" w="sm" len="sm"/>
              <a:tailEnd type="none" w="sm" len="sm"/>
            </a:ln>
          </p:spPr>
        </p:sp>
      </p:grpSp>
      <p:pic>
        <p:nvPicPr>
          <p:cNvPr id="15" name="Picture 15"/>
          <p:cNvPicPr>
            <a:picLocks noChangeAspect="1"/>
          </p:cNvPicPr>
          <p:nvPr/>
        </p:nvPicPr>
        <p:blipFill>
          <a:blip r:embed="rId3"/>
          <a:srcRect/>
          <a:stretch>
            <a:fillRect/>
          </a:stretch>
        </p:blipFill>
        <p:spPr>
          <a:xfrm>
            <a:off x="3472325" y="5938021"/>
            <a:ext cx="11631136" cy="1699935"/>
          </a:xfrm>
          <a:prstGeom prst="rect">
            <a:avLst/>
          </a:prstGeom>
        </p:spPr>
      </p:pic>
      <p:grpSp>
        <p:nvGrpSpPr>
          <p:cNvPr id="16" name="Group 16"/>
          <p:cNvGrpSpPr/>
          <p:nvPr/>
        </p:nvGrpSpPr>
        <p:grpSpPr>
          <a:xfrm>
            <a:off x="6769785" y="7957310"/>
            <a:ext cx="5036215" cy="946356"/>
            <a:chOff x="0" y="0"/>
            <a:chExt cx="6714953" cy="1261808"/>
          </a:xfrm>
        </p:grpSpPr>
        <p:sp>
          <p:nvSpPr>
            <p:cNvPr id="17" name="TextBox 17"/>
            <p:cNvSpPr txBox="1"/>
            <p:nvPr/>
          </p:nvSpPr>
          <p:spPr>
            <a:xfrm>
              <a:off x="0" y="-9525"/>
              <a:ext cx="6714953" cy="708025"/>
            </a:xfrm>
            <a:prstGeom prst="rect">
              <a:avLst/>
            </a:prstGeom>
          </p:spPr>
          <p:txBody>
            <a:bodyPr lIns="0" tIns="0" rIns="0" bIns="0" rtlCol="0" anchor="t">
              <a:spAutoFit/>
            </a:bodyPr>
            <a:lstStyle/>
            <a:p>
              <a:pPr>
                <a:lnSpc>
                  <a:spcPts val="4190"/>
                </a:lnSpc>
              </a:pPr>
              <a:r>
                <a:rPr lang="en-US" sz="3492">
                  <a:solidFill>
                    <a:srgbClr val="FFFFFF"/>
                  </a:solidFill>
                  <a:latin typeface="Raleway Bold"/>
                </a:rPr>
                <a:t>VZOREC PRE TSP</a:t>
              </a:r>
            </a:p>
          </p:txBody>
        </p:sp>
        <p:sp>
          <p:nvSpPr>
            <p:cNvPr id="18" name="AutoShape 18"/>
            <p:cNvSpPr/>
            <p:nvPr/>
          </p:nvSpPr>
          <p:spPr>
            <a:xfrm>
              <a:off x="0" y="1232240"/>
              <a:ext cx="6714953" cy="0"/>
            </a:xfrm>
            <a:prstGeom prst="line">
              <a:avLst/>
            </a:prstGeom>
            <a:ln w="29568" cap="rnd">
              <a:solidFill>
                <a:srgbClr val="10B5BF"/>
              </a:solidFill>
              <a:prstDash val="solid"/>
              <a:headEnd type="none" w="sm" len="sm"/>
              <a:tailEnd type="none" w="sm" len="sm"/>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7755310" y="831646"/>
            <a:ext cx="7452742" cy="1452815"/>
            <a:chOff x="0" y="0"/>
            <a:chExt cx="9936989" cy="1937086"/>
          </a:xfrm>
        </p:grpSpPr>
        <p:sp>
          <p:nvSpPr>
            <p:cNvPr id="3" name="TextBox 3"/>
            <p:cNvSpPr txBox="1"/>
            <p:nvPr/>
          </p:nvSpPr>
          <p:spPr>
            <a:xfrm>
              <a:off x="0" y="-9525"/>
              <a:ext cx="9936989" cy="1113012"/>
            </a:xfrm>
            <a:prstGeom prst="rect">
              <a:avLst/>
            </a:prstGeom>
          </p:spPr>
          <p:txBody>
            <a:bodyPr lIns="0" tIns="0" rIns="0" bIns="0" rtlCol="0" anchor="t">
              <a:spAutoFit/>
            </a:bodyPr>
            <a:lstStyle/>
            <a:p>
              <a:pPr>
                <a:lnSpc>
                  <a:spcPts val="6565"/>
                </a:lnSpc>
              </a:pPr>
              <a:endParaRPr/>
            </a:p>
          </p:txBody>
        </p:sp>
        <p:sp>
          <p:nvSpPr>
            <p:cNvPr id="4" name="AutoShape 4"/>
            <p:cNvSpPr/>
            <p:nvPr/>
          </p:nvSpPr>
          <p:spPr>
            <a:xfrm>
              <a:off x="0" y="1893331"/>
              <a:ext cx="9936989" cy="0"/>
            </a:xfrm>
            <a:prstGeom prst="line">
              <a:avLst/>
            </a:prstGeom>
            <a:ln w="43755" cap="rnd">
              <a:solidFill>
                <a:srgbClr val="10B5BF"/>
              </a:solidFill>
              <a:prstDash val="solid"/>
              <a:headEnd type="none" w="sm" len="sm"/>
              <a:tailEnd type="none" w="sm" len="sm"/>
            </a:ln>
          </p:spPr>
        </p:sp>
      </p:grpSp>
      <p:grpSp>
        <p:nvGrpSpPr>
          <p:cNvPr id="5" name="Group 5"/>
          <p:cNvGrpSpPr/>
          <p:nvPr/>
        </p:nvGrpSpPr>
        <p:grpSpPr>
          <a:xfrm>
            <a:off x="569179" y="831646"/>
            <a:ext cx="7452742" cy="1452815"/>
            <a:chOff x="0" y="0"/>
            <a:chExt cx="9936989" cy="1937086"/>
          </a:xfrm>
        </p:grpSpPr>
        <p:sp>
          <p:nvSpPr>
            <p:cNvPr id="6" name="TextBox 6"/>
            <p:cNvSpPr txBox="1"/>
            <p:nvPr/>
          </p:nvSpPr>
          <p:spPr>
            <a:xfrm>
              <a:off x="0" y="-9525"/>
              <a:ext cx="9936989" cy="1113012"/>
            </a:xfrm>
            <a:prstGeom prst="rect">
              <a:avLst/>
            </a:prstGeom>
          </p:spPr>
          <p:txBody>
            <a:bodyPr lIns="0" tIns="0" rIns="0" bIns="0" rtlCol="0" anchor="t">
              <a:spAutoFit/>
            </a:bodyPr>
            <a:lstStyle/>
            <a:p>
              <a:pPr>
                <a:lnSpc>
                  <a:spcPts val="6565"/>
                </a:lnSpc>
              </a:pPr>
              <a:r>
                <a:rPr lang="en-US" sz="5470">
                  <a:solidFill>
                    <a:srgbClr val="FFFFFF"/>
                  </a:solidFill>
                  <a:latin typeface="Raleway Bold"/>
                </a:rPr>
                <a:t>KROK 4:</a:t>
              </a:r>
            </a:p>
          </p:txBody>
        </p:sp>
        <p:sp>
          <p:nvSpPr>
            <p:cNvPr id="7" name="AutoShape 7"/>
            <p:cNvSpPr/>
            <p:nvPr/>
          </p:nvSpPr>
          <p:spPr>
            <a:xfrm>
              <a:off x="0" y="1893331"/>
              <a:ext cx="9936989" cy="0"/>
            </a:xfrm>
            <a:prstGeom prst="line">
              <a:avLst/>
            </a:prstGeom>
            <a:ln w="43755" cap="rnd">
              <a:solidFill>
                <a:srgbClr val="10B5BF"/>
              </a:solidFill>
              <a:prstDash val="solid"/>
              <a:headEnd type="none" w="sm" len="sm"/>
              <a:tailEnd type="none" w="sm" len="sm"/>
            </a:ln>
          </p:spPr>
        </p:sp>
      </p:grpSp>
      <p:grpSp>
        <p:nvGrpSpPr>
          <p:cNvPr id="8" name="Group 8"/>
          <p:cNvGrpSpPr/>
          <p:nvPr/>
        </p:nvGrpSpPr>
        <p:grpSpPr>
          <a:xfrm>
            <a:off x="540604" y="4766546"/>
            <a:ext cx="7452742" cy="1452815"/>
            <a:chOff x="0" y="0"/>
            <a:chExt cx="9936989" cy="1937086"/>
          </a:xfrm>
        </p:grpSpPr>
        <p:sp>
          <p:nvSpPr>
            <p:cNvPr id="9" name="TextBox 9"/>
            <p:cNvSpPr txBox="1"/>
            <p:nvPr/>
          </p:nvSpPr>
          <p:spPr>
            <a:xfrm>
              <a:off x="0" y="-9525"/>
              <a:ext cx="9936989" cy="1113012"/>
            </a:xfrm>
            <a:prstGeom prst="rect">
              <a:avLst/>
            </a:prstGeom>
          </p:spPr>
          <p:txBody>
            <a:bodyPr lIns="0" tIns="0" rIns="0" bIns="0" rtlCol="0" anchor="t">
              <a:spAutoFit/>
            </a:bodyPr>
            <a:lstStyle/>
            <a:p>
              <a:pPr>
                <a:lnSpc>
                  <a:spcPts val="6565"/>
                </a:lnSpc>
              </a:pPr>
              <a:r>
                <a:rPr lang="en-US" sz="5470">
                  <a:solidFill>
                    <a:srgbClr val="FFFFFF"/>
                  </a:solidFill>
                  <a:latin typeface="Raleway Bold"/>
                </a:rPr>
                <a:t>KROK 5:</a:t>
              </a:r>
            </a:p>
          </p:txBody>
        </p:sp>
        <p:sp>
          <p:nvSpPr>
            <p:cNvPr id="10" name="AutoShape 10"/>
            <p:cNvSpPr/>
            <p:nvPr/>
          </p:nvSpPr>
          <p:spPr>
            <a:xfrm>
              <a:off x="0" y="1893331"/>
              <a:ext cx="9936989" cy="0"/>
            </a:xfrm>
            <a:prstGeom prst="line">
              <a:avLst/>
            </a:prstGeom>
            <a:ln w="43755" cap="rnd">
              <a:solidFill>
                <a:srgbClr val="10B5BF"/>
              </a:solidFill>
              <a:prstDash val="solid"/>
              <a:headEnd type="none" w="sm" len="sm"/>
              <a:tailEnd type="none" w="sm" len="sm"/>
            </a:ln>
          </p:spPr>
        </p:sp>
      </p:grpSp>
      <p:sp>
        <p:nvSpPr>
          <p:cNvPr id="11" name="TextBox 11"/>
          <p:cNvSpPr txBox="1"/>
          <p:nvPr/>
        </p:nvSpPr>
        <p:spPr>
          <a:xfrm>
            <a:off x="569179" y="6509494"/>
            <a:ext cx="17718821" cy="2238375"/>
          </a:xfrm>
          <a:prstGeom prst="rect">
            <a:avLst/>
          </a:prstGeom>
        </p:spPr>
        <p:txBody>
          <a:bodyPr lIns="0" tIns="0" rIns="0" bIns="0" rtlCol="0" anchor="t">
            <a:spAutoFit/>
          </a:bodyPr>
          <a:lstStyle/>
          <a:p>
            <a:pPr>
              <a:lnSpc>
                <a:spcPts val="2999"/>
              </a:lnSpc>
              <a:spcBef>
                <a:spcPct val="0"/>
              </a:spcBef>
            </a:pPr>
            <a:r>
              <a:rPr lang="en-US" sz="2499">
                <a:solidFill>
                  <a:srgbClr val="FFFFFF"/>
                </a:solidFill>
                <a:latin typeface="Raleway"/>
              </a:rPr>
              <a:t>          Ak sú splnené kritériá ukončenia, potom sa hľadanie zastaví, inak sa prejde na ďalšiu iteráciu. Kritériá ukončenia závisia od daného problému, ale niektoré možné príklady sú:</a:t>
            </a:r>
          </a:p>
          <a:p>
            <a:pPr>
              <a:lnSpc>
                <a:spcPts val="2999"/>
              </a:lnSpc>
              <a:spcBef>
                <a:spcPct val="0"/>
              </a:spcBef>
            </a:pPr>
            <a:endParaRPr lang="en-US" sz="2499">
              <a:solidFill>
                <a:srgbClr val="FFFFFF"/>
              </a:solidFill>
              <a:latin typeface="Raleway"/>
            </a:endParaRPr>
          </a:p>
          <a:p>
            <a:pPr>
              <a:lnSpc>
                <a:spcPts val="2999"/>
              </a:lnSpc>
              <a:spcBef>
                <a:spcPct val="0"/>
              </a:spcBef>
            </a:pPr>
            <a:r>
              <a:rPr lang="en-US" sz="2499">
                <a:solidFill>
                  <a:srgbClr val="FFFFFF"/>
                </a:solidFill>
                <a:latin typeface="Raleway"/>
              </a:rPr>
              <a:t>• maximálny počet iterácií</a:t>
            </a:r>
          </a:p>
          <a:p>
            <a:pPr>
              <a:lnSpc>
                <a:spcPts val="2999"/>
              </a:lnSpc>
              <a:spcBef>
                <a:spcPct val="0"/>
              </a:spcBef>
            </a:pPr>
            <a:endParaRPr lang="en-US" sz="2499">
              <a:solidFill>
                <a:srgbClr val="FFFFFF"/>
              </a:solidFill>
              <a:latin typeface="Raleway"/>
            </a:endParaRPr>
          </a:p>
          <a:p>
            <a:pPr>
              <a:lnSpc>
                <a:spcPts val="2999"/>
              </a:lnSpc>
              <a:spcBef>
                <a:spcPct val="0"/>
              </a:spcBef>
            </a:pPr>
            <a:r>
              <a:rPr lang="en-US" sz="2499">
                <a:solidFill>
                  <a:srgbClr val="FFFFFF"/>
                </a:solidFill>
                <a:latin typeface="Raleway"/>
              </a:rPr>
              <a:t>• ak je nájdené najlepšie riešenie lepšie ako určitá prahová hodnota</a:t>
            </a:r>
          </a:p>
        </p:txBody>
      </p:sp>
      <p:grpSp>
        <p:nvGrpSpPr>
          <p:cNvPr id="12" name="Group 12"/>
          <p:cNvGrpSpPr/>
          <p:nvPr/>
        </p:nvGrpSpPr>
        <p:grpSpPr>
          <a:xfrm>
            <a:off x="7993346" y="4766546"/>
            <a:ext cx="7452742" cy="1452815"/>
            <a:chOff x="0" y="0"/>
            <a:chExt cx="9936989" cy="1937086"/>
          </a:xfrm>
        </p:grpSpPr>
        <p:sp>
          <p:nvSpPr>
            <p:cNvPr id="13" name="TextBox 13"/>
            <p:cNvSpPr txBox="1"/>
            <p:nvPr/>
          </p:nvSpPr>
          <p:spPr>
            <a:xfrm>
              <a:off x="0" y="-9525"/>
              <a:ext cx="9936989" cy="1113012"/>
            </a:xfrm>
            <a:prstGeom prst="rect">
              <a:avLst/>
            </a:prstGeom>
          </p:spPr>
          <p:txBody>
            <a:bodyPr lIns="0" tIns="0" rIns="0" bIns="0" rtlCol="0" anchor="t">
              <a:spAutoFit/>
            </a:bodyPr>
            <a:lstStyle/>
            <a:p>
              <a:pPr>
                <a:lnSpc>
                  <a:spcPts val="6565"/>
                </a:lnSpc>
              </a:pPr>
              <a:endParaRPr/>
            </a:p>
          </p:txBody>
        </p:sp>
        <p:sp>
          <p:nvSpPr>
            <p:cNvPr id="14" name="AutoShape 14"/>
            <p:cNvSpPr/>
            <p:nvPr/>
          </p:nvSpPr>
          <p:spPr>
            <a:xfrm>
              <a:off x="0" y="1893331"/>
              <a:ext cx="9936989" cy="0"/>
            </a:xfrm>
            <a:prstGeom prst="line">
              <a:avLst/>
            </a:prstGeom>
            <a:ln w="43755" cap="rnd">
              <a:solidFill>
                <a:srgbClr val="10B5BF"/>
              </a:solidFill>
              <a:prstDash val="solid"/>
              <a:headEnd type="none" w="sm" len="sm"/>
              <a:tailEnd type="none" w="sm" len="sm"/>
            </a:ln>
          </p:spPr>
        </p:sp>
      </p:grpSp>
      <p:sp>
        <p:nvSpPr>
          <p:cNvPr id="15" name="TextBox 15"/>
          <p:cNvSpPr txBox="1"/>
          <p:nvPr/>
        </p:nvSpPr>
        <p:spPr>
          <a:xfrm>
            <a:off x="569179" y="2449077"/>
            <a:ext cx="15208052" cy="1746250"/>
          </a:xfrm>
          <a:prstGeom prst="rect">
            <a:avLst/>
          </a:prstGeom>
        </p:spPr>
        <p:txBody>
          <a:bodyPr lIns="0" tIns="0" rIns="0" bIns="0" rtlCol="0" anchor="t">
            <a:spAutoFit/>
          </a:bodyPr>
          <a:lstStyle/>
          <a:p>
            <a:pPr>
              <a:lnSpc>
                <a:spcPts val="3499"/>
              </a:lnSpc>
            </a:pPr>
            <a:r>
              <a:rPr lang="en-US" sz="2499">
                <a:solidFill>
                  <a:srgbClr val="FFFFFF"/>
                </a:solidFill>
                <a:latin typeface="Raleway"/>
              </a:rPr>
              <a:t>         Aktualizácia Tabu zoznamu T(s) odstránením všetkých ťahov, ktorých platnosť uplynula po uplynutí Tabu doby a pridaním nového ťahu s' do Tabu zoznamu. Okrem toho aktualizujeme množinu riešení, ktoré vyhovujú aspiračnému kritériu A(s). Ak sa používa frekvenčná pamäť, potom tiež zvýšte počítadlo frekvenčnej pamäte o nové riešenie.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0672" y="678352"/>
            <a:ext cx="7458075" cy="8229600"/>
          </a:xfrm>
          <a:prstGeom prst="rect">
            <a:avLst/>
          </a:prstGeom>
        </p:spPr>
      </p:pic>
      <p:grpSp>
        <p:nvGrpSpPr>
          <p:cNvPr id="3" name="Group 3"/>
          <p:cNvGrpSpPr/>
          <p:nvPr/>
        </p:nvGrpSpPr>
        <p:grpSpPr>
          <a:xfrm>
            <a:off x="743391" y="3704404"/>
            <a:ext cx="11980651" cy="5203548"/>
            <a:chOff x="0" y="0"/>
            <a:chExt cx="15974201" cy="6938064"/>
          </a:xfrm>
        </p:grpSpPr>
        <p:sp>
          <p:nvSpPr>
            <p:cNvPr id="4" name="TextBox 4"/>
            <p:cNvSpPr txBox="1"/>
            <p:nvPr/>
          </p:nvSpPr>
          <p:spPr>
            <a:xfrm>
              <a:off x="0" y="6369739"/>
              <a:ext cx="15974201" cy="568325"/>
            </a:xfrm>
            <a:prstGeom prst="rect">
              <a:avLst/>
            </a:prstGeom>
          </p:spPr>
          <p:txBody>
            <a:bodyPr lIns="0" tIns="0" rIns="0" bIns="0" rtlCol="0" anchor="t">
              <a:spAutoFit/>
            </a:bodyPr>
            <a:lstStyle/>
            <a:p>
              <a:pPr>
                <a:lnSpc>
                  <a:spcPts val="3329"/>
                </a:lnSpc>
              </a:pPr>
              <a:endParaRPr/>
            </a:p>
          </p:txBody>
        </p:sp>
        <p:sp>
          <p:nvSpPr>
            <p:cNvPr id="5" name="TextBox 5"/>
            <p:cNvSpPr txBox="1"/>
            <p:nvPr/>
          </p:nvSpPr>
          <p:spPr>
            <a:xfrm>
              <a:off x="0" y="-9525"/>
              <a:ext cx="15974201" cy="5495925"/>
            </a:xfrm>
            <a:prstGeom prst="rect">
              <a:avLst/>
            </a:prstGeom>
          </p:spPr>
          <p:txBody>
            <a:bodyPr lIns="0" tIns="0" rIns="0" bIns="0" rtlCol="0" anchor="t">
              <a:spAutoFit/>
            </a:bodyPr>
            <a:lstStyle/>
            <a:p>
              <a:pPr>
                <a:lnSpc>
                  <a:spcPts val="10800"/>
                </a:lnSpc>
              </a:pPr>
              <a:r>
                <a:rPr lang="en-US" sz="9000">
                  <a:solidFill>
                    <a:srgbClr val="FFFFFF"/>
                  </a:solidFill>
                  <a:latin typeface="Raleway Bold"/>
                </a:rPr>
                <a:t>Popis problému, ktorý riešime, a pseudokód</a:t>
              </a:r>
            </a:p>
          </p:txBody>
        </p:sp>
      </p:grpSp>
      <p:pic>
        <p:nvPicPr>
          <p:cNvPr id="6" name="Picture 6"/>
          <p:cNvPicPr>
            <a:picLocks noChangeAspect="1"/>
          </p:cNvPicPr>
          <p:nvPr/>
        </p:nvPicPr>
        <p:blipFill>
          <a:blip r:embed="rId3"/>
          <a:srcRect/>
          <a:stretch>
            <a:fillRect/>
          </a:stretch>
        </p:blipFill>
        <p:spPr>
          <a:xfrm>
            <a:off x="9144000" y="-1400753"/>
            <a:ext cx="7160084" cy="54774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569179" y="831646"/>
            <a:ext cx="7452742" cy="1452815"/>
            <a:chOff x="0" y="0"/>
            <a:chExt cx="9936989" cy="1937086"/>
          </a:xfrm>
        </p:grpSpPr>
        <p:sp>
          <p:nvSpPr>
            <p:cNvPr id="3" name="TextBox 3"/>
            <p:cNvSpPr txBox="1"/>
            <p:nvPr/>
          </p:nvSpPr>
          <p:spPr>
            <a:xfrm>
              <a:off x="0" y="-9525"/>
              <a:ext cx="9936989" cy="1113012"/>
            </a:xfrm>
            <a:prstGeom prst="rect">
              <a:avLst/>
            </a:prstGeom>
          </p:spPr>
          <p:txBody>
            <a:bodyPr lIns="0" tIns="0" rIns="0" bIns="0" rtlCol="0" anchor="t">
              <a:spAutoFit/>
            </a:bodyPr>
            <a:lstStyle/>
            <a:p>
              <a:pPr>
                <a:lnSpc>
                  <a:spcPts val="6565"/>
                </a:lnSpc>
              </a:pPr>
              <a:endParaRPr/>
            </a:p>
          </p:txBody>
        </p:sp>
        <p:sp>
          <p:nvSpPr>
            <p:cNvPr id="4" name="AutoShape 4"/>
            <p:cNvSpPr/>
            <p:nvPr/>
          </p:nvSpPr>
          <p:spPr>
            <a:xfrm>
              <a:off x="0" y="1893331"/>
              <a:ext cx="9936989" cy="0"/>
            </a:xfrm>
            <a:prstGeom prst="line">
              <a:avLst/>
            </a:prstGeom>
            <a:ln w="43755" cap="rnd">
              <a:solidFill>
                <a:srgbClr val="10B5BF"/>
              </a:solidFill>
              <a:prstDash val="solid"/>
              <a:headEnd type="none" w="sm" len="sm"/>
              <a:tailEnd type="none" w="sm" len="sm"/>
            </a:ln>
          </p:spPr>
        </p:sp>
      </p:grpSp>
      <p:grpSp>
        <p:nvGrpSpPr>
          <p:cNvPr id="5" name="Group 5"/>
          <p:cNvGrpSpPr/>
          <p:nvPr/>
        </p:nvGrpSpPr>
        <p:grpSpPr>
          <a:xfrm>
            <a:off x="8021921" y="831646"/>
            <a:ext cx="7452742" cy="1452815"/>
            <a:chOff x="0" y="0"/>
            <a:chExt cx="9936989" cy="1937086"/>
          </a:xfrm>
        </p:grpSpPr>
        <p:sp>
          <p:nvSpPr>
            <p:cNvPr id="6" name="TextBox 6"/>
            <p:cNvSpPr txBox="1"/>
            <p:nvPr/>
          </p:nvSpPr>
          <p:spPr>
            <a:xfrm>
              <a:off x="0" y="-9525"/>
              <a:ext cx="9936989" cy="1113012"/>
            </a:xfrm>
            <a:prstGeom prst="rect">
              <a:avLst/>
            </a:prstGeom>
          </p:spPr>
          <p:txBody>
            <a:bodyPr lIns="0" tIns="0" rIns="0" bIns="0" rtlCol="0" anchor="t">
              <a:spAutoFit/>
            </a:bodyPr>
            <a:lstStyle/>
            <a:p>
              <a:pPr>
                <a:lnSpc>
                  <a:spcPts val="6565"/>
                </a:lnSpc>
              </a:pPr>
              <a:endParaRPr/>
            </a:p>
          </p:txBody>
        </p:sp>
        <p:sp>
          <p:nvSpPr>
            <p:cNvPr id="7" name="AutoShape 7"/>
            <p:cNvSpPr/>
            <p:nvPr/>
          </p:nvSpPr>
          <p:spPr>
            <a:xfrm>
              <a:off x="0" y="1893331"/>
              <a:ext cx="9936989" cy="0"/>
            </a:xfrm>
            <a:prstGeom prst="line">
              <a:avLst/>
            </a:prstGeom>
            <a:ln w="43755" cap="rnd">
              <a:solidFill>
                <a:srgbClr val="10B5BF"/>
              </a:solidFill>
              <a:prstDash val="solid"/>
              <a:headEnd type="none" w="sm" len="sm"/>
              <a:tailEnd type="none" w="sm" len="sm"/>
            </a:ln>
          </p:spPr>
        </p:sp>
      </p:grpSp>
      <p:sp>
        <p:nvSpPr>
          <p:cNvPr id="8" name="TextBox 8"/>
          <p:cNvSpPr txBox="1"/>
          <p:nvPr/>
        </p:nvSpPr>
        <p:spPr>
          <a:xfrm>
            <a:off x="826354" y="1084946"/>
            <a:ext cx="8176736" cy="1429386"/>
          </a:xfrm>
          <a:prstGeom prst="rect">
            <a:avLst/>
          </a:prstGeom>
        </p:spPr>
        <p:txBody>
          <a:bodyPr lIns="0" tIns="0" rIns="0" bIns="0" rtlCol="0" anchor="t">
            <a:spAutoFit/>
          </a:bodyPr>
          <a:lstStyle/>
          <a:p>
            <a:pPr algn="ctr">
              <a:lnSpc>
                <a:spcPts val="5739"/>
              </a:lnSpc>
            </a:pPr>
            <a:r>
              <a:rPr lang="en-US" sz="4099">
                <a:solidFill>
                  <a:srgbClr val="FFFFFF"/>
                </a:solidFill>
                <a:latin typeface="Raleway Bold"/>
              </a:rPr>
              <a:t>Príklad riešenia problémov s TSP</a:t>
            </a:r>
          </a:p>
          <a:p>
            <a:pPr algn="ctr">
              <a:lnSpc>
                <a:spcPts val="5739"/>
              </a:lnSpc>
            </a:pPr>
            <a:endParaRPr lang="en-US" sz="4099">
              <a:solidFill>
                <a:srgbClr val="FFFFFF"/>
              </a:solidFill>
              <a:latin typeface="Raleway Bold"/>
            </a:endParaRPr>
          </a:p>
        </p:txBody>
      </p:sp>
      <p:sp>
        <p:nvSpPr>
          <p:cNvPr id="9" name="TextBox 9"/>
          <p:cNvSpPr txBox="1"/>
          <p:nvPr/>
        </p:nvSpPr>
        <p:spPr>
          <a:xfrm>
            <a:off x="370010" y="2635636"/>
            <a:ext cx="17221324" cy="4544695"/>
          </a:xfrm>
          <a:prstGeom prst="rect">
            <a:avLst/>
          </a:prstGeom>
        </p:spPr>
        <p:txBody>
          <a:bodyPr lIns="0" tIns="0" rIns="0" bIns="0" rtlCol="0" anchor="t">
            <a:spAutoFit/>
          </a:bodyPr>
          <a:lstStyle/>
          <a:p>
            <a:pPr>
              <a:lnSpc>
                <a:spcPts val="3359"/>
              </a:lnSpc>
            </a:pPr>
            <a:r>
              <a:rPr lang="en-US" sz="2399">
                <a:solidFill>
                  <a:srgbClr val="FFFFFF"/>
                </a:solidFill>
                <a:latin typeface="Raleway"/>
              </a:rPr>
              <a:t>          Problém obchodného cestujúceho sa niekedy používa na znázornenie toho, ako vyhľadávanie funguje so zákazmi. Táto úloha sa pýta, ak je daný zoznam miest, aká je najkratšia trasa na návštevu všetkých miest? Napríklad ak sú mestá A a B blízko seba a mesto C je ďaleko, celková dĺžka trasy bude kratšia, ak najprv navštívime A a B a potom pôjdeme do mesta C. Keďže nájdenie optimálneho riešenia je NP-ťažké, na získanie takmer optimálnych riešení sú užitočné heuristické metódy aproximácie (napríklad lokálne vyhľadávanie). </a:t>
            </a:r>
          </a:p>
          <a:p>
            <a:pPr>
              <a:lnSpc>
                <a:spcPts val="3359"/>
              </a:lnSpc>
            </a:pPr>
            <a:endParaRPr lang="en-US" sz="2399">
              <a:solidFill>
                <a:srgbClr val="FFFFFF"/>
              </a:solidFill>
              <a:latin typeface="Raleway"/>
            </a:endParaRPr>
          </a:p>
          <a:p>
            <a:pPr>
              <a:lnSpc>
                <a:spcPts val="3359"/>
              </a:lnSpc>
            </a:pPr>
            <a:r>
              <a:rPr lang="en-US" sz="2399">
                <a:solidFill>
                  <a:srgbClr val="FFFFFF"/>
                </a:solidFill>
                <a:latin typeface="Raleway"/>
              </a:rPr>
              <a:t>          Na získanie dobrých riešení problému obchodného cestujúceho je dôležité preskúmať štruktúru grafu. Dôležitosť skúmania štruktúry problému je opakujúcou sa témou metaalgoritmických metód a reštrikčné vyhľadávanie je na to veľmi vhodné. Trieda stratégií súvisiacich s inhibičným hľadaním, nazývaná metódy vysúvacieho reťazca, poskytuje vysokokvalitné riešenia problému putujúceho obchodníka efektívne.</a:t>
            </a:r>
          </a:p>
          <a:p>
            <a:pPr>
              <a:lnSpc>
                <a:spcPts val="2800"/>
              </a:lnSpc>
            </a:pPr>
            <a:endParaRPr lang="en-US" sz="2399">
              <a:solidFill>
                <a:srgbClr val="FFFFFF"/>
              </a:solidFill>
              <a:latin typeface="Raleway"/>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989</Words>
  <Application>Microsoft Office PowerPoint</Application>
  <PresentationFormat>Произвольный</PresentationFormat>
  <Paragraphs>67</Paragraphs>
  <Slides>13</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13</vt:i4>
      </vt:variant>
    </vt:vector>
  </HeadingPairs>
  <TitlesOfParts>
    <vt:vector size="21" baseType="lpstr">
      <vt:lpstr>Calibri</vt:lpstr>
      <vt:lpstr>Raleway</vt:lpstr>
      <vt:lpstr>Poppins Medium Bold</vt:lpstr>
      <vt:lpstr>Raleway Bold</vt:lpstr>
      <vt:lpstr>Raleway Thin</vt:lpstr>
      <vt:lpstr>Arial</vt:lpstr>
      <vt:lpstr>Poppins Light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Tabu search</dc:title>
  <cp:lastModifiedBy>Alex</cp:lastModifiedBy>
  <cp:revision>2</cp:revision>
  <dcterms:created xsi:type="dcterms:W3CDTF">2006-08-16T00:00:00Z</dcterms:created>
  <dcterms:modified xsi:type="dcterms:W3CDTF">2022-12-12T23:58:16Z</dcterms:modified>
  <dc:identifier>DAFUlJ93WMI</dc:identifier>
</cp:coreProperties>
</file>